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2" r:id="rId2"/>
  </p:sldMasterIdLst>
  <p:notesMasterIdLst>
    <p:notesMasterId r:id="rId58"/>
  </p:notesMasterIdLst>
  <p:handoutMasterIdLst>
    <p:handoutMasterId r:id="rId59"/>
  </p:handoutMasterIdLst>
  <p:sldIdLst>
    <p:sldId id="258" r:id="rId3"/>
    <p:sldId id="370" r:id="rId4"/>
    <p:sldId id="371" r:id="rId5"/>
    <p:sldId id="372" r:id="rId6"/>
    <p:sldId id="373" r:id="rId7"/>
    <p:sldId id="374" r:id="rId8"/>
    <p:sldId id="375" r:id="rId9"/>
    <p:sldId id="419" r:id="rId10"/>
    <p:sldId id="378" r:id="rId11"/>
    <p:sldId id="380" r:id="rId12"/>
    <p:sldId id="381" r:id="rId13"/>
    <p:sldId id="382" r:id="rId14"/>
    <p:sldId id="383" r:id="rId15"/>
    <p:sldId id="384" r:id="rId16"/>
    <p:sldId id="385" r:id="rId17"/>
    <p:sldId id="386" r:id="rId18"/>
    <p:sldId id="387" r:id="rId19"/>
    <p:sldId id="388" r:id="rId20"/>
    <p:sldId id="389" r:id="rId21"/>
    <p:sldId id="391" r:id="rId22"/>
    <p:sldId id="392" r:id="rId23"/>
    <p:sldId id="393" r:id="rId24"/>
    <p:sldId id="394" r:id="rId25"/>
    <p:sldId id="395" r:id="rId26"/>
    <p:sldId id="396" r:id="rId27"/>
    <p:sldId id="397" r:id="rId28"/>
    <p:sldId id="398" r:id="rId29"/>
    <p:sldId id="436" r:id="rId30"/>
    <p:sldId id="437" r:id="rId31"/>
    <p:sldId id="442" r:id="rId32"/>
    <p:sldId id="443" r:id="rId33"/>
    <p:sldId id="444" r:id="rId34"/>
    <p:sldId id="445" r:id="rId35"/>
    <p:sldId id="447" r:id="rId36"/>
    <p:sldId id="448" r:id="rId37"/>
    <p:sldId id="450" r:id="rId38"/>
    <p:sldId id="451" r:id="rId39"/>
    <p:sldId id="449" r:id="rId40"/>
    <p:sldId id="421" r:id="rId41"/>
    <p:sldId id="431" r:id="rId42"/>
    <p:sldId id="432" r:id="rId43"/>
    <p:sldId id="433" r:id="rId44"/>
    <p:sldId id="434" r:id="rId45"/>
    <p:sldId id="423" r:id="rId46"/>
    <p:sldId id="402" r:id="rId47"/>
    <p:sldId id="403" r:id="rId48"/>
    <p:sldId id="404" r:id="rId49"/>
    <p:sldId id="405" r:id="rId50"/>
    <p:sldId id="412" r:id="rId51"/>
    <p:sldId id="413" r:id="rId52"/>
    <p:sldId id="406" r:id="rId53"/>
    <p:sldId id="407" r:id="rId54"/>
    <p:sldId id="408" r:id="rId55"/>
    <p:sldId id="409" r:id="rId56"/>
    <p:sldId id="410" r:id="rId57"/>
  </p:sldIdLst>
  <p:sldSz cx="9144000" cy="6858000" type="screen4x3"/>
  <p:notesSz cx="6858000" cy="9144000"/>
  <p:defaultTextStyle>
    <a:defPPr>
      <a:defRPr lang="de-DE"/>
    </a:defPPr>
    <a:lvl1pPr algn="l" rtl="0" fontAlgn="base">
      <a:spcBef>
        <a:spcPct val="20000"/>
      </a:spcBef>
      <a:spcAft>
        <a:spcPct val="0"/>
      </a:spcAft>
      <a:buChar char="•"/>
      <a:defRPr sz="2400" kern="1200">
        <a:solidFill>
          <a:schemeClr val="tx1"/>
        </a:solidFill>
        <a:latin typeface="Arial" charset="0"/>
        <a:ea typeface="+mn-ea"/>
        <a:cs typeface="+mn-cs"/>
      </a:defRPr>
    </a:lvl1pPr>
    <a:lvl2pPr marL="457200" algn="l" rtl="0" fontAlgn="base">
      <a:spcBef>
        <a:spcPct val="20000"/>
      </a:spcBef>
      <a:spcAft>
        <a:spcPct val="0"/>
      </a:spcAft>
      <a:buChar char="•"/>
      <a:defRPr sz="2400" kern="1200">
        <a:solidFill>
          <a:schemeClr val="tx1"/>
        </a:solidFill>
        <a:latin typeface="Arial" charset="0"/>
        <a:ea typeface="+mn-ea"/>
        <a:cs typeface="+mn-cs"/>
      </a:defRPr>
    </a:lvl2pPr>
    <a:lvl3pPr marL="914400" algn="l" rtl="0" fontAlgn="base">
      <a:spcBef>
        <a:spcPct val="20000"/>
      </a:spcBef>
      <a:spcAft>
        <a:spcPct val="0"/>
      </a:spcAft>
      <a:buChar char="•"/>
      <a:defRPr sz="2400" kern="1200">
        <a:solidFill>
          <a:schemeClr val="tx1"/>
        </a:solidFill>
        <a:latin typeface="Arial" charset="0"/>
        <a:ea typeface="+mn-ea"/>
        <a:cs typeface="+mn-cs"/>
      </a:defRPr>
    </a:lvl3pPr>
    <a:lvl4pPr marL="1371600" algn="l" rtl="0" fontAlgn="base">
      <a:spcBef>
        <a:spcPct val="20000"/>
      </a:spcBef>
      <a:spcAft>
        <a:spcPct val="0"/>
      </a:spcAft>
      <a:buChar char="•"/>
      <a:defRPr sz="2400" kern="1200">
        <a:solidFill>
          <a:schemeClr val="tx1"/>
        </a:solidFill>
        <a:latin typeface="Arial" charset="0"/>
        <a:ea typeface="+mn-ea"/>
        <a:cs typeface="+mn-cs"/>
      </a:defRPr>
    </a:lvl4pPr>
    <a:lvl5pPr marL="1828800" algn="l" rtl="0" fontAlgn="base">
      <a:spcBef>
        <a:spcPct val="2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3043" autoAdjust="0"/>
  </p:normalViewPr>
  <p:slideViewPr>
    <p:cSldViewPr>
      <p:cViewPr>
        <p:scale>
          <a:sx n="100" d="100"/>
          <a:sy n="100" d="100"/>
        </p:scale>
        <p:origin x="-990"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312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39B04B6-18FC-4FE4-8ED9-A34417AEF57F}" type="datetimeFigureOut">
              <a:rPr lang="de-DE"/>
              <a:pPr>
                <a:defRPr/>
              </a:pPr>
              <a:t>11.01.2013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CB6CAEC-78FF-4A82-A25D-0B9FBB519008}" type="slidenum">
              <a:rPr lang="de-DE"/>
              <a:pPr>
                <a:defRPr/>
              </a:pPr>
              <a:t>‹Nr.›</a:t>
            </a:fld>
            <a:endParaRPr lang="de-DE"/>
          </a:p>
        </p:txBody>
      </p:sp>
    </p:spTree>
    <p:extLst>
      <p:ext uri="{BB962C8B-B14F-4D97-AF65-F5344CB8AC3E}">
        <p14:creationId xmlns:p14="http://schemas.microsoft.com/office/powerpoint/2010/main" val="8547357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ußzeilenplatzhalter 1"/>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Tree>
    <p:extLst>
      <p:ext uri="{BB962C8B-B14F-4D97-AF65-F5344CB8AC3E}">
        <p14:creationId xmlns:p14="http://schemas.microsoft.com/office/powerpoint/2010/main" val="73275028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09BF38DE-4CD9-42B7-B9DE-701E09DC59C5}" type="slidenum">
              <a:rPr lang="de-DE" sz="1200" smtClean="0">
                <a:latin typeface="Times New Roman" pitchFamily="18" charset="0"/>
              </a:rPr>
              <a:pPr eaLnBrk="1" hangingPunct="1"/>
              <a:t>1</a:t>
            </a:fld>
            <a:endParaRPr lang="de-DE" sz="1200" smtClean="0">
              <a:latin typeface="Times New Roman" pitchFamily="18" charset="0"/>
            </a:endParaRPr>
          </a:p>
        </p:txBody>
      </p:sp>
      <p:sp>
        <p:nvSpPr>
          <p:cNvPr id="46083" name="Rectangle 4098"/>
          <p:cNvSpPr>
            <a:spLocks noGrp="1" noRot="1" noChangeAspect="1" noChangeArrowheads="1" noTextEdit="1"/>
          </p:cNvSpPr>
          <p:nvPr>
            <p:ph type="sldImg"/>
          </p:nvPr>
        </p:nvSpPr>
        <p:spPr>
          <a:xfrm>
            <a:off x="1144588" y="685800"/>
            <a:ext cx="4573587" cy="3429000"/>
          </a:xfrm>
          <a:prstGeom prst="rect">
            <a:avLst/>
          </a:prstGeom>
          <a:solidFill>
            <a:srgbClr val="FFFFFF"/>
          </a:solidFill>
          <a:ln/>
        </p:spPr>
      </p:sp>
      <p:sp>
        <p:nvSpPr>
          <p:cNvPr id="46084" name="Rectangle 4099"/>
          <p:cNvSpPr>
            <a:spLocks noGrp="1" noChangeArrowheads="1"/>
          </p:cNvSpPr>
          <p:nvPr>
            <p:ph type="body" idx="1"/>
          </p:nvPr>
        </p:nvSpPr>
        <p:spPr>
          <a:xfrm>
            <a:off x="915988" y="4343400"/>
            <a:ext cx="5026025" cy="4114800"/>
          </a:xfrm>
          <a:prstGeom prst="rect">
            <a:avLst/>
          </a:prstGeom>
          <a:solidFill>
            <a:srgbClr val="FFFFFF"/>
          </a:solidFill>
          <a:ln>
            <a:solidFill>
              <a:srgbClr val="000000"/>
            </a:solidFill>
            <a:miter lim="800000"/>
            <a:headEnd/>
            <a:tailEnd/>
          </a:ln>
        </p:spPr>
        <p:txBody>
          <a:bodyPr/>
          <a:lstStyle/>
          <a:p>
            <a:pPr eaLnBrk="1" hangingPunct="1"/>
            <a:endParaRPr lang="de-DE" smtClean="0"/>
          </a:p>
        </p:txBody>
      </p:sp>
      <p:sp>
        <p:nvSpPr>
          <p:cNvPr id="46085" name="Fußzeilenplatzhalter 1"/>
          <p:cNvSpPr>
            <a:spLocks noGrp="1"/>
          </p:cNvSpPr>
          <p:nvPr>
            <p:ph type="ftr" sz="quarter" idx="4"/>
          </p:nvPr>
        </p:nvSpPr>
        <p:spPr>
          <a:xfrm>
            <a:off x="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endParaRPr lang="de-DE" sz="120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A4311F65-3F20-46A0-9FB8-E25AE58D424E}" type="slidenum">
              <a:rPr lang="de-DE" sz="1200" smtClean="0"/>
              <a:pPr eaLnBrk="1" hangingPunct="1"/>
              <a:t>12</a:t>
            </a:fld>
            <a:endParaRPr lang="de-DE" sz="1200" smtClean="0"/>
          </a:p>
        </p:txBody>
      </p:sp>
      <p:sp>
        <p:nvSpPr>
          <p:cNvPr id="96259" name="Rectangle 2"/>
          <p:cNvSpPr>
            <a:spLocks noGrp="1" noRot="1" noChangeAspect="1" noChangeArrowheads="1" noTextEdit="1"/>
          </p:cNvSpPr>
          <p:nvPr>
            <p:ph type="sldImg"/>
          </p:nvPr>
        </p:nvSpPr>
        <p:spPr>
          <a:xfrm>
            <a:off x="1143000" y="684213"/>
            <a:ext cx="4572000" cy="3429000"/>
          </a:xfrm>
          <a:prstGeom prst="rect">
            <a:avLst/>
          </a:prstGeom>
          <a:ln/>
        </p:spPr>
      </p:sp>
      <p:sp>
        <p:nvSpPr>
          <p:cNvPr id="96260"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838427BE-C8DE-4840-9281-EDC29BF05CFA}" type="slidenum">
              <a:rPr lang="de-DE" sz="1200" smtClean="0"/>
              <a:pPr eaLnBrk="1" hangingPunct="1"/>
              <a:t>13</a:t>
            </a:fld>
            <a:endParaRPr lang="de-DE" sz="1200" smtClean="0"/>
          </a:p>
        </p:txBody>
      </p:sp>
      <p:sp>
        <p:nvSpPr>
          <p:cNvPr id="97283" name="Rectangle 2"/>
          <p:cNvSpPr>
            <a:spLocks noGrp="1" noRot="1" noChangeAspect="1" noChangeArrowheads="1" noTextEdit="1"/>
          </p:cNvSpPr>
          <p:nvPr>
            <p:ph type="sldImg"/>
          </p:nvPr>
        </p:nvSpPr>
        <p:spPr>
          <a:xfrm>
            <a:off x="1143000" y="684213"/>
            <a:ext cx="4572000" cy="3429000"/>
          </a:xfrm>
          <a:prstGeom prst="rect">
            <a:avLst/>
          </a:prstGeom>
          <a:ln/>
        </p:spPr>
      </p:sp>
      <p:sp>
        <p:nvSpPr>
          <p:cNvPr id="97284"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B70200A-A61D-444F-8D5E-3936E503C325}" type="slidenum">
              <a:rPr lang="de-DE" sz="1200" smtClean="0"/>
              <a:pPr eaLnBrk="1" hangingPunct="1"/>
              <a:t>14</a:t>
            </a:fld>
            <a:endParaRPr lang="de-DE" sz="1200" smtClean="0"/>
          </a:p>
        </p:txBody>
      </p:sp>
      <p:sp>
        <p:nvSpPr>
          <p:cNvPr id="98307" name="Rectangle 2"/>
          <p:cNvSpPr>
            <a:spLocks noGrp="1" noRot="1" noChangeAspect="1" noChangeArrowheads="1" noTextEdit="1"/>
          </p:cNvSpPr>
          <p:nvPr>
            <p:ph type="sldImg"/>
          </p:nvPr>
        </p:nvSpPr>
        <p:spPr>
          <a:xfrm>
            <a:off x="1143000" y="684213"/>
            <a:ext cx="4572000" cy="3429000"/>
          </a:xfrm>
          <a:prstGeom prst="rect">
            <a:avLst/>
          </a:prstGeom>
          <a:ln/>
        </p:spPr>
      </p:sp>
      <p:sp>
        <p:nvSpPr>
          <p:cNvPr id="98308"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C17F5BD-5B88-4778-991E-205FC3ADF721}" type="slidenum">
              <a:rPr lang="de-DE" sz="1200" smtClean="0"/>
              <a:pPr eaLnBrk="1" hangingPunct="1"/>
              <a:t>15</a:t>
            </a:fld>
            <a:endParaRPr lang="de-DE" sz="1200" smtClean="0"/>
          </a:p>
        </p:txBody>
      </p:sp>
      <p:sp>
        <p:nvSpPr>
          <p:cNvPr id="99331" name="Rectangle 2"/>
          <p:cNvSpPr>
            <a:spLocks noGrp="1" noRot="1" noChangeAspect="1" noChangeArrowheads="1" noTextEdit="1"/>
          </p:cNvSpPr>
          <p:nvPr>
            <p:ph type="sldImg"/>
          </p:nvPr>
        </p:nvSpPr>
        <p:spPr>
          <a:xfrm>
            <a:off x="1143000" y="684213"/>
            <a:ext cx="4572000" cy="3429000"/>
          </a:xfrm>
          <a:prstGeom prst="rect">
            <a:avLst/>
          </a:prstGeom>
          <a:ln/>
        </p:spPr>
      </p:sp>
      <p:sp>
        <p:nvSpPr>
          <p:cNvPr id="99332"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451263F4-EACF-4240-AE90-ADC2C091744E}" type="slidenum">
              <a:rPr lang="de-DE" sz="1200" smtClean="0"/>
              <a:pPr eaLnBrk="1" hangingPunct="1"/>
              <a:t>16</a:t>
            </a:fld>
            <a:endParaRPr lang="de-DE" sz="1200" smtClean="0"/>
          </a:p>
        </p:txBody>
      </p:sp>
      <p:sp>
        <p:nvSpPr>
          <p:cNvPr id="100355" name="Rectangle 2"/>
          <p:cNvSpPr>
            <a:spLocks noGrp="1" noRot="1" noChangeAspect="1" noChangeArrowheads="1" noTextEdit="1"/>
          </p:cNvSpPr>
          <p:nvPr>
            <p:ph type="sldImg"/>
          </p:nvPr>
        </p:nvSpPr>
        <p:spPr>
          <a:xfrm>
            <a:off x="1143000" y="684213"/>
            <a:ext cx="4572000" cy="3429000"/>
          </a:xfrm>
          <a:prstGeom prst="rect">
            <a:avLst/>
          </a:prstGeom>
          <a:ln/>
        </p:spPr>
      </p:sp>
      <p:sp>
        <p:nvSpPr>
          <p:cNvPr id="100356"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2974F8F0-F8E9-4BA2-B2FC-3150CC0853EF}" type="slidenum">
              <a:rPr lang="de-DE" sz="1200" smtClean="0"/>
              <a:pPr eaLnBrk="1" hangingPunct="1"/>
              <a:t>17</a:t>
            </a:fld>
            <a:endParaRPr lang="de-DE" sz="1200" smtClean="0"/>
          </a:p>
        </p:txBody>
      </p:sp>
      <p:sp>
        <p:nvSpPr>
          <p:cNvPr id="101379" name="Rectangle 2"/>
          <p:cNvSpPr>
            <a:spLocks noGrp="1" noRot="1" noChangeAspect="1" noChangeArrowheads="1" noTextEdit="1"/>
          </p:cNvSpPr>
          <p:nvPr>
            <p:ph type="sldImg"/>
          </p:nvPr>
        </p:nvSpPr>
        <p:spPr>
          <a:xfrm>
            <a:off x="1143000" y="684213"/>
            <a:ext cx="4572000" cy="3429000"/>
          </a:xfrm>
          <a:prstGeom prst="rect">
            <a:avLst/>
          </a:prstGeom>
          <a:ln/>
        </p:spPr>
      </p:sp>
      <p:sp>
        <p:nvSpPr>
          <p:cNvPr id="101380"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524C7278-9D3D-4162-AD28-C4E9BF9C12C3}" type="slidenum">
              <a:rPr lang="de-DE" sz="1200" smtClean="0"/>
              <a:pPr eaLnBrk="1" hangingPunct="1"/>
              <a:t>18</a:t>
            </a:fld>
            <a:endParaRPr lang="de-DE" sz="1200" smtClean="0"/>
          </a:p>
        </p:txBody>
      </p:sp>
      <p:sp>
        <p:nvSpPr>
          <p:cNvPr id="102403" name="Rectangle 2"/>
          <p:cNvSpPr>
            <a:spLocks noGrp="1" noRot="1" noChangeAspect="1" noChangeArrowheads="1" noTextEdit="1"/>
          </p:cNvSpPr>
          <p:nvPr>
            <p:ph type="sldImg"/>
          </p:nvPr>
        </p:nvSpPr>
        <p:spPr>
          <a:xfrm>
            <a:off x="1144588" y="684213"/>
            <a:ext cx="4572000" cy="3429000"/>
          </a:xfrm>
          <a:prstGeom prst="rect">
            <a:avLst/>
          </a:prstGeom>
          <a:ln/>
        </p:spPr>
      </p:sp>
      <p:sp>
        <p:nvSpPr>
          <p:cNvPr id="102404" name="Rectangle 3"/>
          <p:cNvSpPr>
            <a:spLocks noGrp="1" noChangeArrowheads="1"/>
          </p:cNvSpPr>
          <p:nvPr>
            <p:ph type="body" idx="1"/>
          </p:nvPr>
        </p:nvSpPr>
        <p:spPr>
          <a:xfrm>
            <a:off x="915988" y="4341813"/>
            <a:ext cx="5026025" cy="4117975"/>
          </a:xfrm>
          <a:prstGeom prst="rect">
            <a:avLst/>
          </a:prstGeom>
          <a:noFill/>
        </p:spPr>
        <p:txBody>
          <a:bodyPr/>
          <a:lstStyle/>
          <a:p>
            <a:pPr eaLnBrk="1" hangingPunct="1"/>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4FBB2AD2-6BC8-4695-B6B6-576880E83901}" type="slidenum">
              <a:rPr lang="de-DE" sz="1200" smtClean="0"/>
              <a:pPr eaLnBrk="1" hangingPunct="1"/>
              <a:t>19</a:t>
            </a:fld>
            <a:endParaRPr lang="de-DE" sz="1200" smtClean="0"/>
          </a:p>
        </p:txBody>
      </p:sp>
      <p:sp>
        <p:nvSpPr>
          <p:cNvPr id="103427" name="Rectangle 2"/>
          <p:cNvSpPr>
            <a:spLocks noGrp="1" noRot="1" noChangeAspect="1" noChangeArrowheads="1" noTextEdit="1"/>
          </p:cNvSpPr>
          <p:nvPr>
            <p:ph type="sldImg"/>
          </p:nvPr>
        </p:nvSpPr>
        <p:spPr>
          <a:xfrm>
            <a:off x="1144588" y="684213"/>
            <a:ext cx="4572000" cy="3429000"/>
          </a:xfrm>
          <a:prstGeom prst="rect">
            <a:avLst/>
          </a:prstGeom>
          <a:ln/>
        </p:spPr>
      </p:sp>
      <p:sp>
        <p:nvSpPr>
          <p:cNvPr id="103428" name="Rectangle 3"/>
          <p:cNvSpPr>
            <a:spLocks noGrp="1" noChangeArrowheads="1"/>
          </p:cNvSpPr>
          <p:nvPr>
            <p:ph type="body" idx="1"/>
          </p:nvPr>
        </p:nvSpPr>
        <p:spPr>
          <a:xfrm>
            <a:off x="915988" y="4341813"/>
            <a:ext cx="5026025" cy="4117975"/>
          </a:xfrm>
          <a:prstGeom prst="rect">
            <a:avLst/>
          </a:prstGeom>
          <a:noFill/>
        </p:spPr>
        <p:txBody>
          <a:bodyPr/>
          <a:lstStyle/>
          <a:p>
            <a:pPr eaLnBrk="1" hangingPunct="1"/>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7EE540A4-29E6-4D6B-A68B-84C9A6A8DFC4}" type="slidenum">
              <a:rPr lang="de-DE" sz="1200" smtClean="0"/>
              <a:pPr eaLnBrk="1" hangingPunct="1"/>
              <a:t>20</a:t>
            </a:fld>
            <a:endParaRPr lang="de-DE" sz="1200" smtClean="0"/>
          </a:p>
        </p:txBody>
      </p:sp>
      <p:sp>
        <p:nvSpPr>
          <p:cNvPr id="105475" name="Rectangle 2"/>
          <p:cNvSpPr>
            <a:spLocks noGrp="1" noRot="1" noChangeAspect="1" noChangeArrowheads="1" noTextEdit="1"/>
          </p:cNvSpPr>
          <p:nvPr>
            <p:ph type="sldImg"/>
          </p:nvPr>
        </p:nvSpPr>
        <p:spPr>
          <a:xfrm>
            <a:off x="1143000" y="684213"/>
            <a:ext cx="4572000" cy="3429000"/>
          </a:xfrm>
          <a:prstGeom prst="rect">
            <a:avLst/>
          </a:prstGeom>
          <a:ln/>
        </p:spPr>
      </p:sp>
      <p:sp>
        <p:nvSpPr>
          <p:cNvPr id="105476"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E2DCC4FD-B3AF-4D67-BD03-533F6C10DFBB}" type="slidenum">
              <a:rPr lang="de-DE" sz="1200" smtClean="0"/>
              <a:pPr eaLnBrk="1" hangingPunct="1"/>
              <a:t>21</a:t>
            </a:fld>
            <a:endParaRPr lang="de-DE" sz="1200" smtClean="0"/>
          </a:p>
        </p:txBody>
      </p:sp>
      <p:sp>
        <p:nvSpPr>
          <p:cNvPr id="106499" name="Rectangle 2"/>
          <p:cNvSpPr>
            <a:spLocks noGrp="1" noRot="1" noChangeAspect="1" noChangeArrowheads="1" noTextEdit="1"/>
          </p:cNvSpPr>
          <p:nvPr>
            <p:ph type="sldImg"/>
          </p:nvPr>
        </p:nvSpPr>
        <p:spPr>
          <a:xfrm>
            <a:off x="1143000" y="684213"/>
            <a:ext cx="4572000" cy="3429000"/>
          </a:xfrm>
          <a:prstGeom prst="rect">
            <a:avLst/>
          </a:prstGeom>
          <a:ln/>
        </p:spPr>
      </p:sp>
      <p:sp>
        <p:nvSpPr>
          <p:cNvPr id="106500"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879A20FA-AB3D-4F30-B2EF-C9E079ACBADE}" type="slidenum">
              <a:rPr lang="de-DE" sz="1200" smtClean="0"/>
              <a:pPr eaLnBrk="1" hangingPunct="1"/>
              <a:t>2</a:t>
            </a:fld>
            <a:endParaRPr lang="de-DE" sz="1200" smtClean="0"/>
          </a:p>
        </p:txBody>
      </p:sp>
      <p:sp>
        <p:nvSpPr>
          <p:cNvPr id="87043" name="Rectangle 2"/>
          <p:cNvSpPr>
            <a:spLocks noGrp="1" noRot="1" noChangeAspect="1" noChangeArrowheads="1" noTextEdit="1"/>
          </p:cNvSpPr>
          <p:nvPr>
            <p:ph type="sldImg"/>
          </p:nvPr>
        </p:nvSpPr>
        <p:spPr>
          <a:xfrm>
            <a:off x="1143000" y="684213"/>
            <a:ext cx="4572000" cy="3429000"/>
          </a:xfrm>
          <a:prstGeom prst="rect">
            <a:avLst/>
          </a:prstGeom>
          <a:ln/>
        </p:spPr>
      </p:sp>
      <p:sp>
        <p:nvSpPr>
          <p:cNvPr id="87044"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322ADC99-7A38-4DE0-879F-091473071A9C}" type="slidenum">
              <a:rPr lang="de-DE" sz="1200" smtClean="0"/>
              <a:pPr eaLnBrk="1" hangingPunct="1"/>
              <a:t>22</a:t>
            </a:fld>
            <a:endParaRPr lang="de-DE" sz="1200" smtClean="0"/>
          </a:p>
        </p:txBody>
      </p:sp>
      <p:sp>
        <p:nvSpPr>
          <p:cNvPr id="107523" name="Rectangle 2"/>
          <p:cNvSpPr>
            <a:spLocks noGrp="1" noRot="1" noChangeAspect="1" noChangeArrowheads="1" noTextEdit="1"/>
          </p:cNvSpPr>
          <p:nvPr>
            <p:ph type="sldImg"/>
          </p:nvPr>
        </p:nvSpPr>
        <p:spPr>
          <a:xfrm>
            <a:off x="1143000" y="684213"/>
            <a:ext cx="4572000" cy="3429000"/>
          </a:xfrm>
          <a:prstGeom prst="rect">
            <a:avLst/>
          </a:prstGeom>
          <a:ln/>
        </p:spPr>
      </p:sp>
      <p:sp>
        <p:nvSpPr>
          <p:cNvPr id="107524"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44961BE8-E1D4-4B6A-BC2B-9B51CBFC6160}" type="slidenum">
              <a:rPr lang="de-DE" sz="1200" smtClean="0"/>
              <a:pPr eaLnBrk="1" hangingPunct="1"/>
              <a:t>23</a:t>
            </a:fld>
            <a:endParaRPr lang="de-DE" sz="1200" smtClean="0"/>
          </a:p>
        </p:txBody>
      </p:sp>
      <p:sp>
        <p:nvSpPr>
          <p:cNvPr id="108547" name="Rectangle 2"/>
          <p:cNvSpPr>
            <a:spLocks noGrp="1" noRot="1" noChangeAspect="1" noChangeArrowheads="1" noTextEdit="1"/>
          </p:cNvSpPr>
          <p:nvPr>
            <p:ph type="sldImg"/>
          </p:nvPr>
        </p:nvSpPr>
        <p:spPr>
          <a:xfrm>
            <a:off x="1143000" y="684213"/>
            <a:ext cx="4572000" cy="3429000"/>
          </a:xfrm>
          <a:prstGeom prst="rect">
            <a:avLst/>
          </a:prstGeom>
          <a:ln/>
        </p:spPr>
      </p:sp>
      <p:sp>
        <p:nvSpPr>
          <p:cNvPr id="108548"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785C6C6A-7DD1-418F-BC77-5F67427D05AB}" type="slidenum">
              <a:rPr lang="de-DE" sz="1200" smtClean="0"/>
              <a:pPr eaLnBrk="1" hangingPunct="1"/>
              <a:t>24</a:t>
            </a:fld>
            <a:endParaRPr lang="de-DE" sz="1200" smtClean="0"/>
          </a:p>
        </p:txBody>
      </p:sp>
      <p:sp>
        <p:nvSpPr>
          <p:cNvPr id="109571" name="Rectangle 2"/>
          <p:cNvSpPr>
            <a:spLocks noGrp="1" noRot="1" noChangeAspect="1" noChangeArrowheads="1" noTextEdit="1"/>
          </p:cNvSpPr>
          <p:nvPr>
            <p:ph type="sldImg"/>
          </p:nvPr>
        </p:nvSpPr>
        <p:spPr>
          <a:xfrm>
            <a:off x="1146175" y="684213"/>
            <a:ext cx="4572000" cy="3429000"/>
          </a:xfrm>
          <a:prstGeom prst="rect">
            <a:avLst/>
          </a:prstGeom>
          <a:ln/>
        </p:spPr>
      </p:sp>
      <p:sp>
        <p:nvSpPr>
          <p:cNvPr id="109572" name="Rectangle 3"/>
          <p:cNvSpPr>
            <a:spLocks noGrp="1" noChangeArrowheads="1"/>
          </p:cNvSpPr>
          <p:nvPr>
            <p:ph type="body" idx="1"/>
          </p:nvPr>
        </p:nvSpPr>
        <p:spPr>
          <a:xfrm>
            <a:off x="915988" y="4341813"/>
            <a:ext cx="5026025" cy="4117975"/>
          </a:xfrm>
          <a:prstGeom prst="rect">
            <a:avLst/>
          </a:prstGeom>
          <a:noFill/>
        </p:spPr>
        <p:txBody>
          <a:bodyPr lIns="87628" tIns="43814" rIns="87628" bIns="43814"/>
          <a:lstStyle/>
          <a:p>
            <a:pPr eaLnBrk="1" hangingPunct="1"/>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0458FA09-6484-4D5C-A8FD-923C2FAD21D0}" type="slidenum">
              <a:rPr lang="de-DE" sz="1200" smtClean="0"/>
              <a:pPr eaLnBrk="1" hangingPunct="1"/>
              <a:t>25</a:t>
            </a:fld>
            <a:endParaRPr lang="de-DE" sz="1200" smtClean="0"/>
          </a:p>
        </p:txBody>
      </p:sp>
      <p:sp>
        <p:nvSpPr>
          <p:cNvPr id="110595" name="Rectangle 2"/>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5BC4926-F27E-476A-A8D7-7B4662BE1A17}" type="slidenum">
              <a:rPr lang="de-DE" sz="1200" smtClean="0"/>
              <a:pPr eaLnBrk="1" hangingPunct="1"/>
              <a:t>26</a:t>
            </a:fld>
            <a:endParaRPr lang="de-DE" sz="1200" smtClean="0"/>
          </a:p>
        </p:txBody>
      </p:sp>
      <p:sp>
        <p:nvSpPr>
          <p:cNvPr id="111619" name="Rectangle 2"/>
          <p:cNvSpPr>
            <a:spLocks noGrp="1" noRot="1" noChangeAspect="1" noChangeArrowheads="1" noTextEdit="1"/>
          </p:cNvSpPr>
          <p:nvPr>
            <p:ph type="sldImg"/>
          </p:nvPr>
        </p:nvSpPr>
        <p:spPr>
          <a:xfrm>
            <a:off x="1143000" y="684213"/>
            <a:ext cx="4572000" cy="3429000"/>
          </a:xfrm>
          <a:prstGeom prst="rect">
            <a:avLst/>
          </a:prstGeom>
          <a:ln/>
        </p:spPr>
      </p:sp>
      <p:sp>
        <p:nvSpPr>
          <p:cNvPr id="111620"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FBCD2209-77DC-435E-B3B7-90B195F054A4}" type="slidenum">
              <a:rPr lang="de-DE" sz="1200" smtClean="0"/>
              <a:pPr eaLnBrk="1" hangingPunct="1"/>
              <a:t>27</a:t>
            </a:fld>
            <a:endParaRPr lang="de-DE" sz="1200" smtClean="0"/>
          </a:p>
        </p:txBody>
      </p:sp>
      <p:sp>
        <p:nvSpPr>
          <p:cNvPr id="112643" name="Rectangle 2"/>
          <p:cNvSpPr>
            <a:spLocks noGrp="1" noRot="1" noChangeAspect="1" noChangeArrowheads="1" noTextEdit="1"/>
          </p:cNvSpPr>
          <p:nvPr>
            <p:ph type="sldImg"/>
          </p:nvPr>
        </p:nvSpPr>
        <p:spPr>
          <a:xfrm>
            <a:off x="1143000" y="684213"/>
            <a:ext cx="4572000" cy="3429000"/>
          </a:xfrm>
          <a:prstGeom prst="rect">
            <a:avLst/>
          </a:prstGeom>
          <a:ln/>
        </p:spPr>
      </p:sp>
      <p:sp>
        <p:nvSpPr>
          <p:cNvPr id="112644"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xfrm>
            <a:off x="3884320" y="8684961"/>
            <a:ext cx="2972068" cy="457567"/>
          </a:xfrm>
          <a:prstGeom prst="rect">
            <a:avLst/>
          </a:prstGeom>
          <a:noFill/>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2BCA2747-1AFB-48DC-B2F1-210843ECC20E}" type="slidenum">
              <a:rPr lang="de-DE" sz="1200"/>
              <a:pPr/>
              <a:t>29</a:t>
            </a:fld>
            <a:endParaRPr lang="de-DE" sz="1200"/>
          </a:p>
        </p:txBody>
      </p:sp>
      <p:sp>
        <p:nvSpPr>
          <p:cNvPr id="353283" name="Rectangle 2"/>
          <p:cNvSpPr>
            <a:spLocks noGrp="1" noRot="1" noChangeAspect="1" noChangeArrowheads="1" noTextEdit="1"/>
          </p:cNvSpPr>
          <p:nvPr>
            <p:ph type="sldImg"/>
          </p:nvPr>
        </p:nvSpPr>
        <p:spPr>
          <a:xfrm>
            <a:off x="1143000" y="685800"/>
            <a:ext cx="4572000" cy="3429000"/>
          </a:xfrm>
          <a:prstGeom prst="rect">
            <a:avLst/>
          </a:prstGeom>
          <a:ln/>
        </p:spPr>
      </p:sp>
      <p:sp>
        <p:nvSpPr>
          <p:cNvPr id="353284" name="Rectangle 3"/>
          <p:cNvSpPr>
            <a:spLocks noGrp="1" noChangeArrowheads="1"/>
          </p:cNvSpPr>
          <p:nvPr>
            <p:ph type="body" idx="1"/>
          </p:nvPr>
        </p:nvSpPr>
        <p:spPr>
          <a:xfrm>
            <a:off x="686606" y="4343216"/>
            <a:ext cx="5486400" cy="4115168"/>
          </a:xfrm>
          <a:prstGeom prst="rect">
            <a:avLst/>
          </a:prstGeom>
          <a:noFill/>
        </p:spPr>
        <p:txBody>
          <a:bodyPr/>
          <a:lstStyle/>
          <a:p>
            <a:pPr eaLnBrk="1" hangingPunct="1"/>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xfrm>
            <a:off x="3884320" y="8684961"/>
            <a:ext cx="2972068" cy="457567"/>
          </a:xfrm>
          <a:prstGeom prst="rect">
            <a:avLst/>
          </a:prstGeom>
          <a:noFill/>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E303B817-EF91-44C5-8D44-1D7C00ADE06E}" type="slidenum">
              <a:rPr lang="de-DE" sz="1200"/>
              <a:pPr/>
              <a:t>30</a:t>
            </a:fld>
            <a:endParaRPr lang="de-DE" sz="1200"/>
          </a:p>
        </p:txBody>
      </p:sp>
      <p:sp>
        <p:nvSpPr>
          <p:cNvPr id="358403" name="Rectangle 2"/>
          <p:cNvSpPr>
            <a:spLocks noGrp="1" noRot="1" noChangeAspect="1" noChangeArrowheads="1" noTextEdit="1"/>
          </p:cNvSpPr>
          <p:nvPr>
            <p:ph type="sldImg"/>
          </p:nvPr>
        </p:nvSpPr>
        <p:spPr>
          <a:xfrm>
            <a:off x="1143000" y="685800"/>
            <a:ext cx="4572000" cy="3429000"/>
          </a:xfrm>
          <a:prstGeom prst="rect">
            <a:avLst/>
          </a:prstGeom>
          <a:ln/>
        </p:spPr>
      </p:sp>
      <p:sp>
        <p:nvSpPr>
          <p:cNvPr id="358404" name="Rectangle 3"/>
          <p:cNvSpPr>
            <a:spLocks noGrp="1" noChangeArrowheads="1"/>
          </p:cNvSpPr>
          <p:nvPr>
            <p:ph type="body" idx="1"/>
          </p:nvPr>
        </p:nvSpPr>
        <p:spPr>
          <a:xfrm>
            <a:off x="686606" y="4343216"/>
            <a:ext cx="5486400" cy="4115168"/>
          </a:xfrm>
          <a:prstGeom prst="rect">
            <a:avLst/>
          </a:prstGeom>
          <a:noFill/>
        </p:spPr>
        <p:txBody>
          <a:bodyPr/>
          <a:lstStyle/>
          <a:p>
            <a:pPr eaLnBrk="1" hangingPunct="1"/>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xfrm>
            <a:off x="3884320" y="8684961"/>
            <a:ext cx="2972068" cy="457567"/>
          </a:xfrm>
          <a:prstGeom prst="rect">
            <a:avLst/>
          </a:prstGeom>
          <a:noFill/>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E74F2349-7A50-4BD5-8744-006431DD6993}" type="slidenum">
              <a:rPr lang="de-DE" sz="1200"/>
              <a:pPr/>
              <a:t>31</a:t>
            </a:fld>
            <a:endParaRPr lang="de-DE" sz="1200"/>
          </a:p>
        </p:txBody>
      </p:sp>
      <p:sp>
        <p:nvSpPr>
          <p:cNvPr id="359427" name="Rectangle 2"/>
          <p:cNvSpPr>
            <a:spLocks noGrp="1" noRot="1" noChangeAspect="1" noChangeArrowheads="1" noTextEdit="1"/>
          </p:cNvSpPr>
          <p:nvPr>
            <p:ph type="sldImg"/>
          </p:nvPr>
        </p:nvSpPr>
        <p:spPr>
          <a:xfrm>
            <a:off x="1143000" y="685800"/>
            <a:ext cx="4572000" cy="3429000"/>
          </a:xfrm>
          <a:prstGeom prst="rect">
            <a:avLst/>
          </a:prstGeom>
          <a:ln/>
        </p:spPr>
      </p:sp>
      <p:sp>
        <p:nvSpPr>
          <p:cNvPr id="359428" name="Rectangle 3"/>
          <p:cNvSpPr>
            <a:spLocks noGrp="1" noChangeArrowheads="1"/>
          </p:cNvSpPr>
          <p:nvPr>
            <p:ph type="body" idx="1"/>
          </p:nvPr>
        </p:nvSpPr>
        <p:spPr>
          <a:xfrm>
            <a:off x="686606" y="4343216"/>
            <a:ext cx="5486400" cy="4115168"/>
          </a:xfrm>
          <a:prstGeom prst="rect">
            <a:avLst/>
          </a:prstGeom>
          <a:noFill/>
        </p:spPr>
        <p:txBody>
          <a:bodyPr/>
          <a:lstStyle/>
          <a:p>
            <a:pPr eaLnBrk="1" hangingPunct="1"/>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xfrm>
            <a:off x="3884320" y="8684961"/>
            <a:ext cx="2972068" cy="457567"/>
          </a:xfrm>
          <a:prstGeom prst="rect">
            <a:avLst/>
          </a:prstGeom>
          <a:noFill/>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13304804-6368-434B-A55F-191D594A0123}" type="slidenum">
              <a:rPr lang="de-DE" sz="1200"/>
              <a:pPr/>
              <a:t>32</a:t>
            </a:fld>
            <a:endParaRPr lang="de-DE" sz="1200"/>
          </a:p>
        </p:txBody>
      </p:sp>
      <p:sp>
        <p:nvSpPr>
          <p:cNvPr id="360451" name="Rectangle 2"/>
          <p:cNvSpPr>
            <a:spLocks noGrp="1" noRot="1" noChangeAspect="1" noChangeArrowheads="1" noTextEdit="1"/>
          </p:cNvSpPr>
          <p:nvPr>
            <p:ph type="sldImg"/>
          </p:nvPr>
        </p:nvSpPr>
        <p:spPr>
          <a:xfrm>
            <a:off x="1143000" y="685800"/>
            <a:ext cx="4572000" cy="3429000"/>
          </a:xfrm>
          <a:prstGeom prst="rect">
            <a:avLst/>
          </a:prstGeom>
          <a:ln/>
        </p:spPr>
      </p:sp>
      <p:sp>
        <p:nvSpPr>
          <p:cNvPr id="360452" name="Rectangle 3"/>
          <p:cNvSpPr>
            <a:spLocks noGrp="1" noChangeArrowheads="1"/>
          </p:cNvSpPr>
          <p:nvPr>
            <p:ph type="body" idx="1"/>
          </p:nvPr>
        </p:nvSpPr>
        <p:spPr>
          <a:xfrm>
            <a:off x="686606" y="4343216"/>
            <a:ext cx="5486400" cy="4115168"/>
          </a:xfrm>
          <a:prstGeom prst="rect">
            <a:avLst/>
          </a:prstGeom>
          <a:noFill/>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84C6BF8-CCF4-4393-8D00-7CFBBA6F5B92}" type="slidenum">
              <a:rPr lang="de-DE" sz="1200" smtClean="0"/>
              <a:pPr eaLnBrk="1" hangingPunct="1"/>
              <a:t>3</a:t>
            </a:fld>
            <a:endParaRPr lang="de-DE" sz="1200" smtClean="0"/>
          </a:p>
        </p:txBody>
      </p:sp>
      <p:sp>
        <p:nvSpPr>
          <p:cNvPr id="88067" name="Rectangle 2"/>
          <p:cNvSpPr>
            <a:spLocks noGrp="1" noRot="1" noChangeAspect="1" noChangeArrowheads="1" noTextEdit="1"/>
          </p:cNvSpPr>
          <p:nvPr>
            <p:ph type="sldImg"/>
          </p:nvPr>
        </p:nvSpPr>
        <p:spPr>
          <a:xfrm>
            <a:off x="1143000" y="684213"/>
            <a:ext cx="4572000" cy="3429000"/>
          </a:xfrm>
          <a:prstGeom prst="rect">
            <a:avLst/>
          </a:prstGeom>
          <a:ln/>
        </p:spPr>
      </p:sp>
      <p:sp>
        <p:nvSpPr>
          <p:cNvPr id="88068"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xfrm>
            <a:off x="3884320" y="8684961"/>
            <a:ext cx="2972068" cy="457567"/>
          </a:xfrm>
          <a:prstGeom prst="rect">
            <a:avLst/>
          </a:prstGeom>
          <a:noFill/>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A982E95C-7F54-4B49-884F-BFA7C5B915C3}" type="slidenum">
              <a:rPr lang="de-DE" sz="1200"/>
              <a:pPr/>
              <a:t>34</a:t>
            </a:fld>
            <a:endParaRPr lang="de-DE" sz="1200"/>
          </a:p>
        </p:txBody>
      </p:sp>
      <p:sp>
        <p:nvSpPr>
          <p:cNvPr id="361475" name="Rectangle 2"/>
          <p:cNvSpPr>
            <a:spLocks noGrp="1" noRot="1" noChangeAspect="1" noChangeArrowheads="1" noTextEdit="1"/>
          </p:cNvSpPr>
          <p:nvPr>
            <p:ph type="sldImg"/>
          </p:nvPr>
        </p:nvSpPr>
        <p:spPr>
          <a:xfrm>
            <a:off x="1143000" y="685800"/>
            <a:ext cx="4572000" cy="3429000"/>
          </a:xfrm>
          <a:prstGeom prst="rect">
            <a:avLst/>
          </a:prstGeom>
          <a:ln/>
        </p:spPr>
      </p:sp>
      <p:sp>
        <p:nvSpPr>
          <p:cNvPr id="361476" name="Rectangle 3"/>
          <p:cNvSpPr>
            <a:spLocks noGrp="1" noChangeArrowheads="1"/>
          </p:cNvSpPr>
          <p:nvPr>
            <p:ph type="body" idx="1"/>
          </p:nvPr>
        </p:nvSpPr>
        <p:spPr>
          <a:xfrm>
            <a:off x="686606" y="4343216"/>
            <a:ext cx="5486400" cy="4115168"/>
          </a:xfrm>
          <a:prstGeom prst="rect">
            <a:avLst/>
          </a:prstGeom>
          <a:noFill/>
        </p:spPr>
        <p:txBody>
          <a:bodyPr/>
          <a:lstStyle/>
          <a:p>
            <a:pPr eaLnBrk="1" hangingPunct="1"/>
            <a:endParaRPr 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xfrm>
            <a:off x="3884320" y="8684961"/>
            <a:ext cx="2972068" cy="457567"/>
          </a:xfrm>
          <a:prstGeom prst="rect">
            <a:avLst/>
          </a:prstGeom>
          <a:noFill/>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A5FDC7C6-6248-4248-BED7-92AAB8EEFB55}" type="slidenum">
              <a:rPr lang="de-DE" sz="1200"/>
              <a:pPr/>
              <a:t>35</a:t>
            </a:fld>
            <a:endParaRPr lang="de-DE" sz="1200"/>
          </a:p>
        </p:txBody>
      </p:sp>
      <p:sp>
        <p:nvSpPr>
          <p:cNvPr id="362499" name="Rectangle 2"/>
          <p:cNvSpPr>
            <a:spLocks noGrp="1" noRot="1" noChangeAspect="1" noChangeArrowheads="1" noTextEdit="1"/>
          </p:cNvSpPr>
          <p:nvPr>
            <p:ph type="sldImg"/>
          </p:nvPr>
        </p:nvSpPr>
        <p:spPr>
          <a:xfrm>
            <a:off x="1143000" y="685800"/>
            <a:ext cx="4572000" cy="3429000"/>
          </a:xfrm>
          <a:prstGeom prst="rect">
            <a:avLst/>
          </a:prstGeom>
          <a:ln/>
        </p:spPr>
      </p:sp>
      <p:sp>
        <p:nvSpPr>
          <p:cNvPr id="362500" name="Rectangle 3"/>
          <p:cNvSpPr>
            <a:spLocks noGrp="1" noChangeArrowheads="1"/>
          </p:cNvSpPr>
          <p:nvPr>
            <p:ph type="body" idx="1"/>
          </p:nvPr>
        </p:nvSpPr>
        <p:spPr>
          <a:xfrm>
            <a:off x="686606" y="4343216"/>
            <a:ext cx="5486400" cy="4115168"/>
          </a:xfrm>
          <a:prstGeom prst="rect">
            <a:avLst/>
          </a:prstGeom>
          <a:noFill/>
        </p:spPr>
        <p:txBody>
          <a:bodyPr/>
          <a:lstStyle/>
          <a:p>
            <a:pPr eaLnBrk="1" hangingPunct="1"/>
            <a:endParaRPr 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xfrm>
            <a:off x="3884320" y="8684961"/>
            <a:ext cx="2972068" cy="457567"/>
          </a:xfrm>
          <a:prstGeom prst="rect">
            <a:avLst/>
          </a:prstGeom>
          <a:noFill/>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20F27AD1-1F80-4D6F-A178-FFE0916CDBD2}" type="slidenum">
              <a:rPr lang="de-DE" sz="1200"/>
              <a:pPr/>
              <a:t>38</a:t>
            </a:fld>
            <a:endParaRPr lang="de-DE" sz="1200"/>
          </a:p>
        </p:txBody>
      </p:sp>
      <p:sp>
        <p:nvSpPr>
          <p:cNvPr id="363523" name="Rectangle 2"/>
          <p:cNvSpPr>
            <a:spLocks noGrp="1" noRot="1" noChangeAspect="1" noChangeArrowheads="1" noTextEdit="1"/>
          </p:cNvSpPr>
          <p:nvPr>
            <p:ph type="sldImg"/>
          </p:nvPr>
        </p:nvSpPr>
        <p:spPr>
          <a:xfrm>
            <a:off x="1143000" y="685800"/>
            <a:ext cx="4572000" cy="3429000"/>
          </a:xfrm>
          <a:prstGeom prst="rect">
            <a:avLst/>
          </a:prstGeom>
          <a:ln/>
        </p:spPr>
      </p:sp>
      <p:sp>
        <p:nvSpPr>
          <p:cNvPr id="363524" name="Rectangle 3"/>
          <p:cNvSpPr>
            <a:spLocks noGrp="1" noChangeArrowheads="1"/>
          </p:cNvSpPr>
          <p:nvPr>
            <p:ph type="body" idx="1"/>
          </p:nvPr>
        </p:nvSpPr>
        <p:spPr>
          <a:xfrm>
            <a:off x="686606" y="4343216"/>
            <a:ext cx="5486400" cy="4115168"/>
          </a:xfrm>
          <a:prstGeom prst="rect">
            <a:avLst/>
          </a:prstGeom>
          <a:noFill/>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83177D62-1B80-4489-B7ED-8C8AE65A5AB4}" type="slidenum">
              <a:rPr lang="de-DE" sz="1200" smtClean="0"/>
              <a:pPr eaLnBrk="1" hangingPunct="1"/>
              <a:t>4</a:t>
            </a:fld>
            <a:endParaRPr lang="de-DE" sz="1200" smtClean="0"/>
          </a:p>
        </p:txBody>
      </p:sp>
      <p:sp>
        <p:nvSpPr>
          <p:cNvPr id="89091" name="Rectangle 2"/>
          <p:cNvSpPr>
            <a:spLocks noGrp="1" noRot="1" noChangeAspect="1" noChangeArrowheads="1" noTextEdit="1"/>
          </p:cNvSpPr>
          <p:nvPr>
            <p:ph type="sldImg"/>
          </p:nvPr>
        </p:nvSpPr>
        <p:spPr>
          <a:xfrm>
            <a:off x="1143000" y="684213"/>
            <a:ext cx="4572000" cy="3429000"/>
          </a:xfrm>
          <a:prstGeom prst="rect">
            <a:avLst/>
          </a:prstGeom>
          <a:ln/>
        </p:spPr>
      </p:sp>
      <p:sp>
        <p:nvSpPr>
          <p:cNvPr id="89092"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0E5DACD9-6AB3-45A0-914F-15C292F4BFF0}" type="slidenum">
              <a:rPr lang="de-DE" sz="1200" smtClean="0"/>
              <a:pPr eaLnBrk="1" hangingPunct="1"/>
              <a:t>5</a:t>
            </a:fld>
            <a:endParaRPr lang="de-DE" sz="1200" smtClean="0"/>
          </a:p>
        </p:txBody>
      </p:sp>
      <p:sp>
        <p:nvSpPr>
          <p:cNvPr id="90115" name="Rectangle 2"/>
          <p:cNvSpPr>
            <a:spLocks noGrp="1" noRot="1" noChangeAspect="1" noChangeArrowheads="1" noTextEdit="1"/>
          </p:cNvSpPr>
          <p:nvPr>
            <p:ph type="sldImg"/>
          </p:nvPr>
        </p:nvSpPr>
        <p:spPr>
          <a:xfrm>
            <a:off x="1144588" y="684213"/>
            <a:ext cx="4572000" cy="3429000"/>
          </a:xfrm>
          <a:prstGeom prst="rect">
            <a:avLst/>
          </a:prstGeom>
          <a:ln/>
        </p:spPr>
      </p:sp>
      <p:sp>
        <p:nvSpPr>
          <p:cNvPr id="90116" name="Rectangle 3"/>
          <p:cNvSpPr>
            <a:spLocks noGrp="1" noChangeArrowheads="1"/>
          </p:cNvSpPr>
          <p:nvPr>
            <p:ph type="body" idx="1"/>
          </p:nvPr>
        </p:nvSpPr>
        <p:spPr>
          <a:xfrm>
            <a:off x="915988" y="4341813"/>
            <a:ext cx="5026025" cy="4117975"/>
          </a:xfrm>
          <a:prstGeom prst="rect">
            <a:avLst/>
          </a:prstGeom>
          <a:noFill/>
        </p:spPr>
        <p:txBody>
          <a:bodyPr/>
          <a:lstStyle/>
          <a:p>
            <a:pPr eaLnBrk="1" hangingPunct="1"/>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A6547B30-F7B7-4E13-93AA-9FAF40233DD7}" type="slidenum">
              <a:rPr lang="de-DE" sz="1200" smtClean="0"/>
              <a:pPr eaLnBrk="1" hangingPunct="1"/>
              <a:t>6</a:t>
            </a:fld>
            <a:endParaRPr lang="de-DE" sz="1200" smtClean="0"/>
          </a:p>
        </p:txBody>
      </p:sp>
      <p:sp>
        <p:nvSpPr>
          <p:cNvPr id="91139" name="Rectangle 2"/>
          <p:cNvSpPr>
            <a:spLocks noGrp="1" noRot="1" noChangeAspect="1" noChangeArrowheads="1" noTextEdit="1"/>
          </p:cNvSpPr>
          <p:nvPr>
            <p:ph type="sldImg"/>
          </p:nvPr>
        </p:nvSpPr>
        <p:spPr>
          <a:xfrm>
            <a:off x="1143000" y="684213"/>
            <a:ext cx="4572000" cy="3429000"/>
          </a:xfrm>
          <a:prstGeom prst="rect">
            <a:avLst/>
          </a:prstGeom>
          <a:ln/>
        </p:spPr>
      </p:sp>
      <p:sp>
        <p:nvSpPr>
          <p:cNvPr id="91140"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6C5A802D-8A59-45C1-B095-6CDAB400CC69}" type="slidenum">
              <a:rPr lang="de-DE" sz="1200" smtClean="0"/>
              <a:pPr eaLnBrk="1" hangingPunct="1"/>
              <a:t>9</a:t>
            </a:fld>
            <a:endParaRPr lang="de-DE" sz="1200" smtClean="0"/>
          </a:p>
        </p:txBody>
      </p:sp>
      <p:sp>
        <p:nvSpPr>
          <p:cNvPr id="92163" name="Rectangle 2"/>
          <p:cNvSpPr>
            <a:spLocks noGrp="1" noRot="1" noChangeAspect="1" noChangeArrowheads="1" noTextEdit="1"/>
          </p:cNvSpPr>
          <p:nvPr>
            <p:ph type="sldImg"/>
          </p:nvPr>
        </p:nvSpPr>
        <p:spPr>
          <a:xfrm>
            <a:off x="1143000" y="684213"/>
            <a:ext cx="4572000" cy="3429000"/>
          </a:xfrm>
          <a:prstGeom prst="rect">
            <a:avLst/>
          </a:prstGeom>
          <a:ln/>
        </p:spPr>
      </p:sp>
      <p:sp>
        <p:nvSpPr>
          <p:cNvPr id="92164"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63875D03-50D3-4E92-A7A2-BADCBB0D089E}" type="slidenum">
              <a:rPr lang="de-DE" sz="1200" smtClean="0"/>
              <a:pPr eaLnBrk="1" hangingPunct="1"/>
              <a:t>10</a:t>
            </a:fld>
            <a:endParaRPr lang="de-DE" sz="1200" smtClean="0"/>
          </a:p>
        </p:txBody>
      </p:sp>
      <p:sp>
        <p:nvSpPr>
          <p:cNvPr id="94211" name="Rectangle 2"/>
          <p:cNvSpPr>
            <a:spLocks noGrp="1" noRot="1" noChangeAspect="1" noChangeArrowheads="1" noTextEdit="1"/>
          </p:cNvSpPr>
          <p:nvPr>
            <p:ph type="sldImg"/>
          </p:nvPr>
        </p:nvSpPr>
        <p:spPr>
          <a:xfrm>
            <a:off x="1143000" y="684213"/>
            <a:ext cx="4572000" cy="3429000"/>
          </a:xfrm>
          <a:prstGeom prst="rect">
            <a:avLst/>
          </a:prstGeom>
          <a:ln/>
        </p:spPr>
      </p:sp>
      <p:sp>
        <p:nvSpPr>
          <p:cNvPr id="94212"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xfrm>
            <a:off x="3886200" y="8686800"/>
            <a:ext cx="29718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987A8A39-37AF-424C-B3EE-5F091076745D}" type="slidenum">
              <a:rPr lang="de-DE" sz="1200" smtClean="0"/>
              <a:pPr eaLnBrk="1" hangingPunct="1"/>
              <a:t>11</a:t>
            </a:fld>
            <a:endParaRPr lang="de-DE" sz="1200" smtClean="0"/>
          </a:p>
        </p:txBody>
      </p:sp>
      <p:sp>
        <p:nvSpPr>
          <p:cNvPr id="95235" name="Rectangle 2"/>
          <p:cNvSpPr>
            <a:spLocks noGrp="1" noRot="1" noChangeAspect="1" noChangeArrowheads="1" noTextEdit="1"/>
          </p:cNvSpPr>
          <p:nvPr>
            <p:ph type="sldImg"/>
          </p:nvPr>
        </p:nvSpPr>
        <p:spPr>
          <a:xfrm>
            <a:off x="1143000" y="684213"/>
            <a:ext cx="4572000" cy="3429000"/>
          </a:xfrm>
          <a:prstGeom prst="rect">
            <a:avLst/>
          </a:prstGeom>
          <a:ln/>
        </p:spPr>
      </p:sp>
      <p:sp>
        <p:nvSpPr>
          <p:cNvPr id="95236" name="Rectangle 3"/>
          <p:cNvSpPr>
            <a:spLocks noGrp="1" noChangeArrowheads="1"/>
          </p:cNvSpPr>
          <p:nvPr>
            <p:ph type="body" idx="1"/>
          </p:nvPr>
        </p:nvSpPr>
        <p:spPr>
          <a:xfrm>
            <a:off x="685800" y="4341813"/>
            <a:ext cx="5487988" cy="4117975"/>
          </a:xfrm>
          <a:prstGeom prst="rect">
            <a:avLst/>
          </a:prstGeom>
          <a:noFill/>
        </p:spPr>
        <p:txBody>
          <a:bodyPr/>
          <a:lstStyle/>
          <a:p>
            <a:pPr eaLnBrk="1" hangingPunct="1"/>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B5CCDEC1-15D4-4E1D-BE00-A43AD85DD982}" type="datetime1">
              <a:rPr lang="de-DE"/>
              <a:pPr>
                <a:defRPr/>
              </a:pPr>
              <a:t>11.01.2013</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6" name="Rectangle 6"/>
          <p:cNvSpPr>
            <a:spLocks noGrp="1" noChangeArrowheads="1"/>
          </p:cNvSpPr>
          <p:nvPr>
            <p:ph type="sldNum" sz="quarter" idx="12"/>
          </p:nvPr>
        </p:nvSpPr>
        <p:spPr>
          <a:ln/>
        </p:spPr>
        <p:txBody>
          <a:bodyPr/>
          <a:lstStyle>
            <a:lvl1pPr>
              <a:defRPr/>
            </a:lvl1pPr>
          </a:lstStyle>
          <a:p>
            <a:pPr>
              <a:defRPr/>
            </a:pPr>
            <a:fld id="{67F3BB22-68D7-4E10-BA63-573DCF1AF118}" type="slidenum">
              <a:rPr lang="de-DE"/>
              <a:pPr>
                <a:defRPr/>
              </a:pPr>
              <a:t>‹Nr.›</a:t>
            </a:fld>
            <a:endParaRPr lang="de-DE"/>
          </a:p>
        </p:txBody>
      </p:sp>
    </p:spTree>
    <p:extLst>
      <p:ext uri="{BB962C8B-B14F-4D97-AF65-F5344CB8AC3E}">
        <p14:creationId xmlns:p14="http://schemas.microsoft.com/office/powerpoint/2010/main" val="76420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451E3631-0AEE-4744-BDA5-CFD48AD9DCB6}" type="datetime1">
              <a:rPr lang="de-DE"/>
              <a:pPr>
                <a:defRPr/>
              </a:pPr>
              <a:t>11.01.2013</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6" name="Rectangle 6"/>
          <p:cNvSpPr>
            <a:spLocks noGrp="1" noChangeArrowheads="1"/>
          </p:cNvSpPr>
          <p:nvPr>
            <p:ph type="sldNum" sz="quarter" idx="12"/>
          </p:nvPr>
        </p:nvSpPr>
        <p:spPr>
          <a:ln/>
        </p:spPr>
        <p:txBody>
          <a:bodyPr/>
          <a:lstStyle>
            <a:lvl1pPr>
              <a:defRPr/>
            </a:lvl1pPr>
          </a:lstStyle>
          <a:p>
            <a:pPr>
              <a:defRPr/>
            </a:pPr>
            <a:fld id="{07C904E4-60C9-4434-89D7-04116FFB3DF6}" type="slidenum">
              <a:rPr lang="de-DE"/>
              <a:pPr>
                <a:defRPr/>
              </a:pPr>
              <a:t>‹Nr.›</a:t>
            </a:fld>
            <a:endParaRPr lang="de-DE"/>
          </a:p>
        </p:txBody>
      </p:sp>
    </p:spTree>
    <p:extLst>
      <p:ext uri="{BB962C8B-B14F-4D97-AF65-F5344CB8AC3E}">
        <p14:creationId xmlns:p14="http://schemas.microsoft.com/office/powerpoint/2010/main" val="330135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1463" y="539750"/>
            <a:ext cx="2085975" cy="57578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58775" y="539750"/>
            <a:ext cx="6110288" cy="575786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5F48E437-3F59-4FE6-A850-35563618D78A}" type="datetime1">
              <a:rPr lang="de-DE"/>
              <a:pPr>
                <a:defRPr/>
              </a:pPr>
              <a:t>11.01.2013</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6" name="Rectangle 6"/>
          <p:cNvSpPr>
            <a:spLocks noGrp="1" noChangeArrowheads="1"/>
          </p:cNvSpPr>
          <p:nvPr>
            <p:ph type="sldNum" sz="quarter" idx="12"/>
          </p:nvPr>
        </p:nvSpPr>
        <p:spPr>
          <a:ln/>
        </p:spPr>
        <p:txBody>
          <a:bodyPr/>
          <a:lstStyle>
            <a:lvl1pPr>
              <a:defRPr/>
            </a:lvl1pPr>
          </a:lstStyle>
          <a:p>
            <a:pPr>
              <a:defRPr/>
            </a:pPr>
            <a:fld id="{86C5A265-DBE0-4FDC-ACD7-BF7805C33D9D}" type="slidenum">
              <a:rPr lang="de-DE"/>
              <a:pPr>
                <a:defRPr/>
              </a:pPr>
              <a:t>‹Nr.›</a:t>
            </a:fld>
            <a:endParaRPr lang="de-DE"/>
          </a:p>
        </p:txBody>
      </p:sp>
    </p:spTree>
    <p:extLst>
      <p:ext uri="{BB962C8B-B14F-4D97-AF65-F5344CB8AC3E}">
        <p14:creationId xmlns:p14="http://schemas.microsoft.com/office/powerpoint/2010/main" val="2678265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47663" y="296863"/>
            <a:ext cx="5951537" cy="725487"/>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60363" y="1270000"/>
            <a:ext cx="4097337" cy="50276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10100" y="1270000"/>
            <a:ext cx="4097338" cy="24368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10100" y="3859213"/>
            <a:ext cx="4097338" cy="2438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
          <p:cNvSpPr>
            <a:spLocks noGrp="1" noChangeArrowheads="1"/>
          </p:cNvSpPr>
          <p:nvPr>
            <p:ph type="dt" sz="half" idx="10"/>
          </p:nvPr>
        </p:nvSpPr>
        <p:spPr>
          <a:ln/>
        </p:spPr>
        <p:txBody>
          <a:bodyPr/>
          <a:lstStyle>
            <a:lvl1pPr>
              <a:defRPr/>
            </a:lvl1pPr>
          </a:lstStyle>
          <a:p>
            <a:pPr>
              <a:defRPr/>
            </a:pPr>
            <a:fld id="{AA628C40-6FE2-4953-91E6-9E7A63F71F98}" type="datetime1">
              <a:rPr lang="de-DE"/>
              <a:pPr>
                <a:defRPr/>
              </a:pPr>
              <a:t>11.01.2013</a:t>
            </a:fld>
            <a:endParaRPr lang="de-DE"/>
          </a:p>
        </p:txBody>
      </p:sp>
      <p:sp>
        <p:nvSpPr>
          <p:cNvPr id="7" name="Rectangle 5"/>
          <p:cNvSpPr>
            <a:spLocks noGrp="1" noChangeArrowheads="1"/>
          </p:cNvSpPr>
          <p:nvPr>
            <p:ph type="ftr" sz="quarter" idx="11"/>
          </p:nvPr>
        </p:nvSpPr>
        <p:spPr>
          <a:ln/>
        </p:spPr>
        <p:txBody>
          <a:bodyPr/>
          <a:lstStyle>
            <a:lvl1pPr>
              <a:defRPr/>
            </a:lvl1pPr>
          </a:lstStyle>
          <a:p>
            <a:pPr>
              <a:defRPr/>
            </a:pPr>
            <a:r>
              <a:rPr lang="de-DE"/>
              <a:t>Hans-Peter Müller, IVS</a:t>
            </a:r>
          </a:p>
        </p:txBody>
      </p:sp>
      <p:sp>
        <p:nvSpPr>
          <p:cNvPr id="8" name="Rectangle 6"/>
          <p:cNvSpPr>
            <a:spLocks noGrp="1" noChangeArrowheads="1"/>
          </p:cNvSpPr>
          <p:nvPr>
            <p:ph type="sldNum" sz="quarter" idx="12"/>
          </p:nvPr>
        </p:nvSpPr>
        <p:spPr>
          <a:ln/>
        </p:spPr>
        <p:txBody>
          <a:bodyPr/>
          <a:lstStyle>
            <a:lvl1pPr>
              <a:defRPr/>
            </a:lvl1pPr>
          </a:lstStyle>
          <a:p>
            <a:pPr>
              <a:defRPr/>
            </a:pPr>
            <a:fld id="{0B391477-D964-40FA-B31F-4BA840A24296}" type="slidenum">
              <a:rPr lang="de-DE"/>
              <a:pPr>
                <a:defRPr/>
              </a:pPr>
              <a:t>‹Nr.›</a:t>
            </a:fld>
            <a:endParaRPr lang="de-DE"/>
          </a:p>
        </p:txBody>
      </p:sp>
    </p:spTree>
    <p:extLst>
      <p:ext uri="{BB962C8B-B14F-4D97-AF65-F5344CB8AC3E}">
        <p14:creationId xmlns:p14="http://schemas.microsoft.com/office/powerpoint/2010/main" val="156574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783E27B-C4AC-4844-A55D-CE80E2E61F0D}" type="datetimeFigureOut">
              <a:rPr lang="de-DE" smtClean="0"/>
              <a:t>11.01.2013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426902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783E27B-C4AC-4844-A55D-CE80E2E61F0D}" type="datetimeFigureOut">
              <a:rPr lang="de-DE" smtClean="0"/>
              <a:t>11.01.2013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1108881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783E27B-C4AC-4844-A55D-CE80E2E61F0D}" type="datetimeFigureOut">
              <a:rPr lang="de-DE" smtClean="0"/>
              <a:t>11.01.2013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908453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783E27B-C4AC-4844-A55D-CE80E2E61F0D}" type="datetimeFigureOut">
              <a:rPr lang="de-DE" smtClean="0"/>
              <a:t>11.01.2013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3496032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783E27B-C4AC-4844-A55D-CE80E2E61F0D}" type="datetimeFigureOut">
              <a:rPr lang="de-DE" smtClean="0"/>
              <a:t>11.01.2013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115564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783E27B-C4AC-4844-A55D-CE80E2E61F0D}" type="datetimeFigureOut">
              <a:rPr lang="de-DE" smtClean="0"/>
              <a:t>11.01.2013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3968000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783E27B-C4AC-4844-A55D-CE80E2E61F0D}" type="datetimeFigureOut">
              <a:rPr lang="de-DE" smtClean="0"/>
              <a:t>11.01.2013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300000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p:nvGraphicFramePr>
        <p:xfrm>
          <a:off x="0" y="6538913"/>
          <a:ext cx="9144000" cy="334962"/>
        </p:xfrm>
        <a:graphic>
          <a:graphicData uri="http://schemas.openxmlformats.org/presentationml/2006/ole">
            <mc:AlternateContent xmlns:mc="http://schemas.openxmlformats.org/markup-compatibility/2006">
              <mc:Choice xmlns:v="urn:schemas-microsoft-com:vml" Requires="v">
                <p:oleObj spid="_x0000_s79924" name="Image" r:id="rId3" imgW="10693950" imgH="393512" progId="Photoshop.Image.6">
                  <p:embed/>
                </p:oleObj>
              </mc:Choice>
              <mc:Fallback>
                <p:oleObj name="Image" r:id="rId3" imgW="10693950" imgH="39351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38913"/>
                        <a:ext cx="914400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Grafik 9"/>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32588" y="347663"/>
            <a:ext cx="230346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23528" y="585217"/>
            <a:ext cx="6370638" cy="935038"/>
          </a:xfr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Datumsplatzhalter 3"/>
          <p:cNvSpPr>
            <a:spLocks noGrp="1"/>
          </p:cNvSpPr>
          <p:nvPr>
            <p:ph type="dt" sz="half" idx="10"/>
          </p:nvPr>
        </p:nvSpPr>
        <p:spPr/>
        <p:txBody>
          <a:bodyPr/>
          <a:lstStyle>
            <a:lvl1pPr>
              <a:defRPr/>
            </a:lvl1pPr>
          </a:lstStyle>
          <a:p>
            <a:pPr>
              <a:defRPr/>
            </a:pPr>
            <a:fld id="{12DD82BF-029B-4906-9333-B72F6DA0CF21}" type="datetime1">
              <a:rPr lang="de-DE"/>
              <a:pPr>
                <a:defRPr/>
              </a:pPr>
              <a:t>11.01.2013</a:t>
            </a:fld>
            <a:endParaRPr lang="de-DE" dirty="0"/>
          </a:p>
        </p:txBody>
      </p:sp>
      <p:sp>
        <p:nvSpPr>
          <p:cNvPr id="7" name="Fußzeilenplatzhalter 4"/>
          <p:cNvSpPr>
            <a:spLocks noGrp="1"/>
          </p:cNvSpPr>
          <p:nvPr>
            <p:ph type="ftr" sz="quarter" idx="11"/>
          </p:nvPr>
        </p:nvSpPr>
        <p:spPr/>
        <p:txBody>
          <a:bodyPr/>
          <a:lstStyle>
            <a:lvl1pPr>
              <a:defRPr/>
            </a:lvl1pPr>
          </a:lstStyle>
          <a:p>
            <a:pPr>
              <a:defRPr/>
            </a:pPr>
            <a:r>
              <a:rPr lang="de-DE" dirty="0"/>
              <a:t>Hans-Peter Müller, IVS der Hochschule Koblenz</a:t>
            </a:r>
          </a:p>
        </p:txBody>
      </p:sp>
      <p:sp>
        <p:nvSpPr>
          <p:cNvPr id="8" name="Foliennummernplatzhalter 5"/>
          <p:cNvSpPr>
            <a:spLocks noGrp="1"/>
          </p:cNvSpPr>
          <p:nvPr>
            <p:ph type="sldNum" sz="quarter" idx="12"/>
          </p:nvPr>
        </p:nvSpPr>
        <p:spPr/>
        <p:txBody>
          <a:bodyPr/>
          <a:lstStyle>
            <a:lvl1pPr>
              <a:defRPr/>
            </a:lvl1pPr>
          </a:lstStyle>
          <a:p>
            <a:pPr>
              <a:defRPr/>
            </a:pPr>
            <a:fld id="{A050BF05-A5CA-4DC9-9018-CF673B9B89C4}" type="slidenum">
              <a:rPr lang="de-DE"/>
              <a:pPr>
                <a:defRPr/>
              </a:pPr>
              <a:t>‹Nr.›</a:t>
            </a:fld>
            <a:endParaRPr lang="de-DE" dirty="0"/>
          </a:p>
        </p:txBody>
      </p:sp>
    </p:spTree>
    <p:extLst>
      <p:ext uri="{BB962C8B-B14F-4D97-AF65-F5344CB8AC3E}">
        <p14:creationId xmlns:p14="http://schemas.microsoft.com/office/powerpoint/2010/main" val="701794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783E27B-C4AC-4844-A55D-CE80E2E61F0D}" type="datetimeFigureOut">
              <a:rPr lang="de-DE" smtClean="0"/>
              <a:t>11.01.2013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890695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783E27B-C4AC-4844-A55D-CE80E2E61F0D}" type="datetimeFigureOut">
              <a:rPr lang="de-DE" smtClean="0"/>
              <a:t>11.01.2013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670303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783E27B-C4AC-4844-A55D-CE80E2E61F0D}" type="datetimeFigureOut">
              <a:rPr lang="de-DE" smtClean="0"/>
              <a:t>11.01.2013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1634030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783E27B-C4AC-4844-A55D-CE80E2E61F0D}" type="datetimeFigureOut">
              <a:rPr lang="de-DE" smtClean="0"/>
              <a:t>11.01.2013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671188-5730-4EF1-8996-2E9DA071E317}" type="slidenum">
              <a:rPr lang="de-DE" smtClean="0"/>
              <a:t>‹Nr.›</a:t>
            </a:fld>
            <a:endParaRPr lang="de-DE"/>
          </a:p>
        </p:txBody>
      </p:sp>
    </p:spTree>
    <p:extLst>
      <p:ext uri="{BB962C8B-B14F-4D97-AF65-F5344CB8AC3E}">
        <p14:creationId xmlns:p14="http://schemas.microsoft.com/office/powerpoint/2010/main" val="42197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fld id="{AACEA41F-14F0-4ABC-94CE-6DBABF4FA6E3}" type="datetime1">
              <a:rPr lang="de-DE"/>
              <a:pPr>
                <a:defRPr/>
              </a:pPr>
              <a:t>11.01.2013</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6" name="Rectangle 6"/>
          <p:cNvSpPr>
            <a:spLocks noGrp="1" noChangeArrowheads="1"/>
          </p:cNvSpPr>
          <p:nvPr>
            <p:ph type="sldNum" sz="quarter" idx="12"/>
          </p:nvPr>
        </p:nvSpPr>
        <p:spPr>
          <a:ln/>
        </p:spPr>
        <p:txBody>
          <a:bodyPr/>
          <a:lstStyle>
            <a:lvl1pPr>
              <a:defRPr/>
            </a:lvl1pPr>
          </a:lstStyle>
          <a:p>
            <a:pPr>
              <a:defRPr/>
            </a:pPr>
            <a:fld id="{85A875AF-EFA4-4314-ACE2-EF9E8F61BCB6}" type="slidenum">
              <a:rPr lang="de-DE"/>
              <a:pPr>
                <a:defRPr/>
              </a:pPr>
              <a:t>‹Nr.›</a:t>
            </a:fld>
            <a:endParaRPr lang="de-DE"/>
          </a:p>
        </p:txBody>
      </p:sp>
    </p:spTree>
    <p:extLst>
      <p:ext uri="{BB962C8B-B14F-4D97-AF65-F5344CB8AC3E}">
        <p14:creationId xmlns:p14="http://schemas.microsoft.com/office/powerpoint/2010/main" val="191019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58775" y="1798638"/>
            <a:ext cx="4097338"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08513" y="1798638"/>
            <a:ext cx="409892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fld id="{9B95E753-8853-4AD3-B580-657035F95878}" type="datetime1">
              <a:rPr lang="de-DE"/>
              <a:pPr>
                <a:defRPr/>
              </a:pPr>
              <a:t>11.01.2013</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7" name="Rectangle 6"/>
          <p:cNvSpPr>
            <a:spLocks noGrp="1" noChangeArrowheads="1"/>
          </p:cNvSpPr>
          <p:nvPr>
            <p:ph type="sldNum" sz="quarter" idx="12"/>
          </p:nvPr>
        </p:nvSpPr>
        <p:spPr>
          <a:ln/>
        </p:spPr>
        <p:txBody>
          <a:bodyPr/>
          <a:lstStyle>
            <a:lvl1pPr>
              <a:defRPr/>
            </a:lvl1pPr>
          </a:lstStyle>
          <a:p>
            <a:pPr>
              <a:defRPr/>
            </a:pPr>
            <a:fld id="{B7F4CCE9-B328-4253-B2BF-A1491EF8AB52}" type="slidenum">
              <a:rPr lang="de-DE"/>
              <a:pPr>
                <a:defRPr/>
              </a:pPr>
              <a:t>‹Nr.›</a:t>
            </a:fld>
            <a:endParaRPr lang="de-DE"/>
          </a:p>
        </p:txBody>
      </p:sp>
    </p:spTree>
    <p:extLst>
      <p:ext uri="{BB962C8B-B14F-4D97-AF65-F5344CB8AC3E}">
        <p14:creationId xmlns:p14="http://schemas.microsoft.com/office/powerpoint/2010/main" val="64754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fld id="{4DAD49FA-2866-4E0B-907A-5D24CDCA1611}" type="datetime1">
              <a:rPr lang="de-DE"/>
              <a:pPr>
                <a:defRPr/>
              </a:pPr>
              <a:t>11.01.2013</a:t>
            </a:fld>
            <a:endParaRPr lang="de-DE"/>
          </a:p>
        </p:txBody>
      </p:sp>
      <p:sp>
        <p:nvSpPr>
          <p:cNvPr id="8"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9" name="Rectangle 6"/>
          <p:cNvSpPr>
            <a:spLocks noGrp="1" noChangeArrowheads="1"/>
          </p:cNvSpPr>
          <p:nvPr>
            <p:ph type="sldNum" sz="quarter" idx="12"/>
          </p:nvPr>
        </p:nvSpPr>
        <p:spPr>
          <a:ln/>
        </p:spPr>
        <p:txBody>
          <a:bodyPr/>
          <a:lstStyle>
            <a:lvl1pPr>
              <a:defRPr/>
            </a:lvl1pPr>
          </a:lstStyle>
          <a:p>
            <a:pPr>
              <a:defRPr/>
            </a:pPr>
            <a:fld id="{0FA3C985-0F98-45A5-B0F5-A10EEDAAEE61}" type="slidenum">
              <a:rPr lang="de-DE"/>
              <a:pPr>
                <a:defRPr/>
              </a:pPr>
              <a:t>‹Nr.›</a:t>
            </a:fld>
            <a:endParaRPr lang="de-DE"/>
          </a:p>
        </p:txBody>
      </p:sp>
    </p:spTree>
    <p:extLst>
      <p:ext uri="{BB962C8B-B14F-4D97-AF65-F5344CB8AC3E}">
        <p14:creationId xmlns:p14="http://schemas.microsoft.com/office/powerpoint/2010/main" val="352716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fld id="{AB826F63-DD1B-431E-95AD-A7496EF2498B}" type="datetime1">
              <a:rPr lang="de-DE"/>
              <a:pPr>
                <a:defRPr/>
              </a:pPr>
              <a:t>11.01.2013</a:t>
            </a:fld>
            <a:endParaRPr lang="de-DE"/>
          </a:p>
        </p:txBody>
      </p:sp>
      <p:sp>
        <p:nvSpPr>
          <p:cNvPr id="4"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5" name="Rectangle 6"/>
          <p:cNvSpPr>
            <a:spLocks noGrp="1" noChangeArrowheads="1"/>
          </p:cNvSpPr>
          <p:nvPr>
            <p:ph type="sldNum" sz="quarter" idx="12"/>
          </p:nvPr>
        </p:nvSpPr>
        <p:spPr>
          <a:ln/>
        </p:spPr>
        <p:txBody>
          <a:bodyPr/>
          <a:lstStyle>
            <a:lvl1pPr>
              <a:defRPr/>
            </a:lvl1pPr>
          </a:lstStyle>
          <a:p>
            <a:pPr>
              <a:defRPr/>
            </a:pPr>
            <a:fld id="{95F24E46-43FE-423A-9851-B1C3F7AFAA2D}" type="slidenum">
              <a:rPr lang="de-DE"/>
              <a:pPr>
                <a:defRPr/>
              </a:pPr>
              <a:t>‹Nr.›</a:t>
            </a:fld>
            <a:endParaRPr lang="de-DE"/>
          </a:p>
        </p:txBody>
      </p:sp>
    </p:spTree>
    <p:extLst>
      <p:ext uri="{BB962C8B-B14F-4D97-AF65-F5344CB8AC3E}">
        <p14:creationId xmlns:p14="http://schemas.microsoft.com/office/powerpoint/2010/main" val="73996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graphicFrame>
        <p:nvGraphicFramePr>
          <p:cNvPr id="2" name="Object 7"/>
          <p:cNvGraphicFramePr>
            <a:graphicFrameLocks noChangeAspect="1"/>
          </p:cNvGraphicFramePr>
          <p:nvPr/>
        </p:nvGraphicFramePr>
        <p:xfrm>
          <a:off x="0" y="6538913"/>
          <a:ext cx="9144000" cy="334962"/>
        </p:xfrm>
        <a:graphic>
          <a:graphicData uri="http://schemas.openxmlformats.org/presentationml/2006/ole">
            <mc:AlternateContent xmlns:mc="http://schemas.openxmlformats.org/markup-compatibility/2006">
              <mc:Choice xmlns:v="urn:schemas-microsoft-com:vml" Requires="v">
                <p:oleObj spid="_x0000_s80948" name="Image" r:id="rId3" imgW="10693950" imgH="393512" progId="Photoshop.Image.6">
                  <p:embed/>
                </p:oleObj>
              </mc:Choice>
              <mc:Fallback>
                <p:oleObj name="Image" r:id="rId3" imgW="10693950" imgH="39351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38913"/>
                        <a:ext cx="914400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Grafik 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04025" y="404813"/>
            <a:ext cx="2339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Grp="1" noChangeArrowheads="1"/>
          </p:cNvSpPr>
          <p:nvPr>
            <p:ph type="dt" sz="half" idx="10"/>
          </p:nvPr>
        </p:nvSpPr>
        <p:spPr/>
        <p:txBody>
          <a:bodyPr/>
          <a:lstStyle>
            <a:lvl1pPr>
              <a:defRPr/>
            </a:lvl1pPr>
          </a:lstStyle>
          <a:p>
            <a:pPr>
              <a:defRPr/>
            </a:pPr>
            <a:fld id="{7D24A3A7-D4BF-4C7C-90BC-8ACA3669C57A}" type="datetime1">
              <a:rPr lang="de-DE"/>
              <a:pPr>
                <a:defRPr/>
              </a:pPr>
              <a:t>11.01.2013</a:t>
            </a:fld>
            <a:endParaRPr lang="de-DE"/>
          </a:p>
        </p:txBody>
      </p:sp>
      <p:sp>
        <p:nvSpPr>
          <p:cNvPr id="5" name="Rectangle 5"/>
          <p:cNvSpPr>
            <a:spLocks noGrp="1" noChangeArrowheads="1"/>
          </p:cNvSpPr>
          <p:nvPr>
            <p:ph type="ftr" sz="quarter" idx="11"/>
          </p:nvPr>
        </p:nvSpPr>
        <p:spPr/>
        <p:txBody>
          <a:bodyPr/>
          <a:lstStyle>
            <a:lvl1pPr>
              <a:defRPr/>
            </a:lvl1pPr>
          </a:lstStyle>
          <a:p>
            <a:pPr>
              <a:defRPr/>
            </a:pPr>
            <a:r>
              <a:rPr lang="de-DE"/>
              <a:t>Hans-Peter Müller, IVS der Hochschule Koblenz</a:t>
            </a:r>
          </a:p>
        </p:txBody>
      </p:sp>
    </p:spTree>
    <p:extLst>
      <p:ext uri="{BB962C8B-B14F-4D97-AF65-F5344CB8AC3E}">
        <p14:creationId xmlns:p14="http://schemas.microsoft.com/office/powerpoint/2010/main" val="416511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graphicFrame>
        <p:nvGraphicFramePr>
          <p:cNvPr id="5" name="Object 7"/>
          <p:cNvGraphicFramePr>
            <a:graphicFrameLocks noChangeAspect="1"/>
          </p:cNvGraphicFramePr>
          <p:nvPr/>
        </p:nvGraphicFramePr>
        <p:xfrm>
          <a:off x="0" y="6538913"/>
          <a:ext cx="9144000" cy="334962"/>
        </p:xfrm>
        <a:graphic>
          <a:graphicData uri="http://schemas.openxmlformats.org/presentationml/2006/ole">
            <mc:AlternateContent xmlns:mc="http://schemas.openxmlformats.org/markup-compatibility/2006">
              <mc:Choice xmlns:v="urn:schemas-microsoft-com:vml" Requires="v">
                <p:oleObj spid="_x0000_s81972" name="Image" r:id="rId3" imgW="10693950" imgH="393512" progId="Photoshop.Image.6">
                  <p:embed/>
                </p:oleObj>
              </mc:Choice>
              <mc:Fallback>
                <p:oleObj name="Image" r:id="rId3" imgW="10693950" imgH="39351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38913"/>
                        <a:ext cx="914400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Grafik 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04025" y="404813"/>
            <a:ext cx="2339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7" name="Rectangle 4"/>
          <p:cNvSpPr>
            <a:spLocks noGrp="1" noChangeArrowheads="1"/>
          </p:cNvSpPr>
          <p:nvPr>
            <p:ph type="dt" sz="half" idx="10"/>
          </p:nvPr>
        </p:nvSpPr>
        <p:spPr/>
        <p:txBody>
          <a:bodyPr/>
          <a:lstStyle>
            <a:lvl1pPr>
              <a:defRPr/>
            </a:lvl1pPr>
          </a:lstStyle>
          <a:p>
            <a:pPr>
              <a:defRPr/>
            </a:pPr>
            <a:fld id="{FD24BD4E-8C6E-41DB-B937-8EA51E13F4AA}" type="datetime1">
              <a:rPr lang="de-DE"/>
              <a:pPr>
                <a:defRPr/>
              </a:pPr>
              <a:t>11.01.2013</a:t>
            </a:fld>
            <a:endParaRPr lang="de-DE"/>
          </a:p>
        </p:txBody>
      </p:sp>
      <p:sp>
        <p:nvSpPr>
          <p:cNvPr id="8" name="Rectangle 5"/>
          <p:cNvSpPr>
            <a:spLocks noGrp="1" noChangeArrowheads="1"/>
          </p:cNvSpPr>
          <p:nvPr>
            <p:ph type="ftr" sz="quarter" idx="11"/>
          </p:nvPr>
        </p:nvSpPr>
        <p:spPr/>
        <p:txBody>
          <a:bodyPr/>
          <a:lstStyle>
            <a:lvl1pPr>
              <a:defRPr/>
            </a:lvl1pPr>
          </a:lstStyle>
          <a:p>
            <a:pPr>
              <a:defRPr/>
            </a:pPr>
            <a:r>
              <a:rPr lang="de-DE"/>
              <a:t>Hans-Peter Müller, IVS der Hochschule Koblenz</a:t>
            </a:r>
          </a:p>
        </p:txBody>
      </p:sp>
      <p:sp>
        <p:nvSpPr>
          <p:cNvPr id="9" name="Rectangle 6"/>
          <p:cNvSpPr>
            <a:spLocks noGrp="1" noChangeArrowheads="1"/>
          </p:cNvSpPr>
          <p:nvPr>
            <p:ph type="sldNum" sz="quarter" idx="12"/>
          </p:nvPr>
        </p:nvSpPr>
        <p:spPr/>
        <p:txBody>
          <a:bodyPr/>
          <a:lstStyle>
            <a:lvl1pPr>
              <a:defRPr/>
            </a:lvl1pPr>
          </a:lstStyle>
          <a:p>
            <a:pPr>
              <a:defRPr/>
            </a:pPr>
            <a:r>
              <a:rPr lang="de-DE"/>
              <a:t>1</a:t>
            </a:r>
          </a:p>
        </p:txBody>
      </p:sp>
    </p:spTree>
    <p:extLst>
      <p:ext uri="{BB962C8B-B14F-4D97-AF65-F5344CB8AC3E}">
        <p14:creationId xmlns:p14="http://schemas.microsoft.com/office/powerpoint/2010/main" val="353409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6A9FECF8-888C-4098-89B6-D4D092C2E740}" type="datetime1">
              <a:rPr lang="de-DE"/>
              <a:pPr>
                <a:defRPr/>
              </a:pPr>
              <a:t>11.01.2013</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Hans-Peter Müller, IVS der Hochschule Koblenz</a:t>
            </a:r>
          </a:p>
        </p:txBody>
      </p:sp>
      <p:sp>
        <p:nvSpPr>
          <p:cNvPr id="7" name="Rectangle 6"/>
          <p:cNvSpPr>
            <a:spLocks noGrp="1" noChangeArrowheads="1"/>
          </p:cNvSpPr>
          <p:nvPr>
            <p:ph type="sldNum" sz="quarter" idx="12"/>
          </p:nvPr>
        </p:nvSpPr>
        <p:spPr>
          <a:ln/>
        </p:spPr>
        <p:txBody>
          <a:bodyPr/>
          <a:lstStyle>
            <a:lvl1pPr>
              <a:defRPr/>
            </a:lvl1pPr>
          </a:lstStyle>
          <a:p>
            <a:pPr>
              <a:defRPr/>
            </a:pPr>
            <a:fld id="{D9AD550B-EC19-433E-85D2-31536EB87A73}" type="slidenum">
              <a:rPr lang="de-DE"/>
              <a:pPr>
                <a:defRPr/>
              </a:pPr>
              <a:t>‹Nr.›</a:t>
            </a:fld>
            <a:endParaRPr lang="de-DE"/>
          </a:p>
        </p:txBody>
      </p:sp>
    </p:spTree>
    <p:extLst>
      <p:ext uri="{BB962C8B-B14F-4D97-AF65-F5344CB8AC3E}">
        <p14:creationId xmlns:p14="http://schemas.microsoft.com/office/powerpoint/2010/main" val="373531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7"/>
          <p:cNvGraphicFramePr>
            <a:graphicFrameLocks noChangeAspect="1"/>
          </p:cNvGraphicFramePr>
          <p:nvPr/>
        </p:nvGraphicFramePr>
        <p:xfrm>
          <a:off x="0" y="6538913"/>
          <a:ext cx="9144000" cy="334962"/>
        </p:xfrm>
        <a:graphic>
          <a:graphicData uri="http://schemas.openxmlformats.org/presentationml/2006/ole">
            <mc:AlternateContent xmlns:mc="http://schemas.openxmlformats.org/markup-compatibility/2006">
              <mc:Choice xmlns:v="urn:schemas-microsoft-com:vml" Requires="v">
                <p:oleObj spid="_x0000_s1083" name="Image" r:id="rId15" imgW="10693950" imgH="393512" progId="Photoshop.Image.6">
                  <p:embed/>
                </p:oleObj>
              </mc:Choice>
              <mc:Fallback>
                <p:oleObj name="Image" r:id="rId15" imgW="10693950" imgH="393512" progId="Photoshop.Image.6">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538913"/>
                        <a:ext cx="914400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Rectangle 4"/>
          <p:cNvSpPr>
            <a:spLocks noGrp="1" noChangeArrowheads="1"/>
          </p:cNvSpPr>
          <p:nvPr>
            <p:ph type="dt" sz="half" idx="2"/>
          </p:nvPr>
        </p:nvSpPr>
        <p:spPr bwMode="auto">
          <a:xfrm>
            <a:off x="6656388" y="6621463"/>
            <a:ext cx="197961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800"/>
            </a:lvl1pPr>
          </a:lstStyle>
          <a:p>
            <a:pPr>
              <a:defRPr/>
            </a:pPr>
            <a:fld id="{AACEFCA5-21DA-41A5-BA79-EBD2A031F675}" type="datetime1">
              <a:rPr lang="de-DE"/>
              <a:pPr>
                <a:defRPr/>
              </a:pPr>
              <a:t>11.01.2013</a:t>
            </a:fld>
            <a:endParaRPr lang="de-DE"/>
          </a:p>
        </p:txBody>
      </p:sp>
      <p:sp>
        <p:nvSpPr>
          <p:cNvPr id="1029" name="Rectangle 5"/>
          <p:cNvSpPr>
            <a:spLocks noGrp="1" noChangeArrowheads="1"/>
          </p:cNvSpPr>
          <p:nvPr>
            <p:ph type="ftr" sz="quarter" idx="3"/>
          </p:nvPr>
        </p:nvSpPr>
        <p:spPr bwMode="auto">
          <a:xfrm>
            <a:off x="358775" y="6621463"/>
            <a:ext cx="575786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800"/>
            </a:lvl1pPr>
          </a:lstStyle>
          <a:p>
            <a:pPr>
              <a:defRPr/>
            </a:pPr>
            <a:r>
              <a:rPr lang="de-DE"/>
              <a:t>Hans-Peter Müller, IVS der Hochschule Koblenz</a:t>
            </a:r>
          </a:p>
        </p:txBody>
      </p:sp>
      <p:sp>
        <p:nvSpPr>
          <p:cNvPr id="1030" name="Rectangle 6"/>
          <p:cNvSpPr>
            <a:spLocks noGrp="1" noChangeArrowheads="1"/>
          </p:cNvSpPr>
          <p:nvPr>
            <p:ph type="sldNum" sz="quarter" idx="4"/>
          </p:nvPr>
        </p:nvSpPr>
        <p:spPr bwMode="auto">
          <a:xfrm>
            <a:off x="8780463" y="6621463"/>
            <a:ext cx="36036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800"/>
            </a:lvl1pPr>
          </a:lstStyle>
          <a:p>
            <a:pPr>
              <a:defRPr/>
            </a:pPr>
            <a:fld id="{CA26E519-85AF-479F-85E8-6FB3389C8430}" type="slidenum">
              <a:rPr lang="de-DE"/>
              <a:pPr>
                <a:defRPr/>
              </a:pPr>
              <a:t>‹Nr.›</a:t>
            </a:fld>
            <a:endParaRPr lang="de-DE" dirty="0"/>
          </a:p>
        </p:txBody>
      </p:sp>
      <p:sp>
        <p:nvSpPr>
          <p:cNvPr id="2" name="Rectangle 11"/>
          <p:cNvSpPr>
            <a:spLocks noGrp="1" noChangeArrowheads="1"/>
          </p:cNvSpPr>
          <p:nvPr>
            <p:ph type="title"/>
          </p:nvPr>
        </p:nvSpPr>
        <p:spPr bwMode="auto">
          <a:xfrm>
            <a:off x="358775" y="539750"/>
            <a:ext cx="6370638"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Titelzeile</a:t>
            </a:r>
          </a:p>
        </p:txBody>
      </p:sp>
      <p:sp>
        <p:nvSpPr>
          <p:cNvPr id="1031" name="Rectangle 12"/>
          <p:cNvSpPr>
            <a:spLocks noGrp="1" noChangeArrowheads="1"/>
          </p:cNvSpPr>
          <p:nvPr>
            <p:ph type="body" idx="1"/>
          </p:nvPr>
        </p:nvSpPr>
        <p:spPr bwMode="auto">
          <a:xfrm>
            <a:off x="358775" y="1798638"/>
            <a:ext cx="8348663"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1032" name="Grafik 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804025" y="404813"/>
            <a:ext cx="2339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9" r:id="rId1"/>
    <p:sldLayoutId id="2147483757" r:id="rId2"/>
    <p:sldLayoutId id="2147483750" r:id="rId3"/>
    <p:sldLayoutId id="2147483751" r:id="rId4"/>
    <p:sldLayoutId id="2147483752" r:id="rId5"/>
    <p:sldLayoutId id="2147483753" r:id="rId6"/>
    <p:sldLayoutId id="2147483758" r:id="rId7"/>
    <p:sldLayoutId id="2147483759" r:id="rId8"/>
    <p:sldLayoutId id="2147483754" r:id="rId9"/>
    <p:sldLayoutId id="2147483755" r:id="rId10"/>
    <p:sldLayoutId id="2147483756" r:id="rId11"/>
    <p:sldLayoutId id="2147483761" r:id="rId12"/>
  </p:sldLayoutIdLst>
  <p:timing>
    <p:tnLst>
      <p:par>
        <p:cTn id="1" dur="indefinite" restart="never" nodeType="tmRoot"/>
      </p:par>
    </p:tnLst>
  </p:timing>
  <p:hf hdr="0"/>
  <p:txStyles>
    <p:titleStyle>
      <a:lvl1pPr algn="l" rtl="0" eaLnBrk="0" fontAlgn="base" hangingPunct="0">
        <a:lnSpc>
          <a:spcPct val="120000"/>
        </a:lnSpc>
        <a:spcBef>
          <a:spcPct val="0"/>
        </a:spcBef>
        <a:spcAft>
          <a:spcPct val="0"/>
        </a:spcAft>
        <a:defRPr sz="2400" b="1">
          <a:solidFill>
            <a:schemeClr val="tx2"/>
          </a:solidFill>
          <a:latin typeface="+mj-lt"/>
          <a:ea typeface="+mj-ea"/>
          <a:cs typeface="+mj-cs"/>
        </a:defRPr>
      </a:lvl1pPr>
      <a:lvl2pPr algn="l" rtl="0" eaLnBrk="0" fontAlgn="base" hangingPunct="0">
        <a:lnSpc>
          <a:spcPct val="120000"/>
        </a:lnSpc>
        <a:spcBef>
          <a:spcPct val="0"/>
        </a:spcBef>
        <a:spcAft>
          <a:spcPct val="0"/>
        </a:spcAft>
        <a:defRPr sz="2400" b="1">
          <a:solidFill>
            <a:schemeClr val="tx2"/>
          </a:solidFill>
          <a:latin typeface="Arial" charset="0"/>
        </a:defRPr>
      </a:lvl2pPr>
      <a:lvl3pPr algn="l" rtl="0" eaLnBrk="0" fontAlgn="base" hangingPunct="0">
        <a:lnSpc>
          <a:spcPct val="120000"/>
        </a:lnSpc>
        <a:spcBef>
          <a:spcPct val="0"/>
        </a:spcBef>
        <a:spcAft>
          <a:spcPct val="0"/>
        </a:spcAft>
        <a:defRPr sz="2400" b="1">
          <a:solidFill>
            <a:schemeClr val="tx2"/>
          </a:solidFill>
          <a:latin typeface="Arial" charset="0"/>
        </a:defRPr>
      </a:lvl3pPr>
      <a:lvl4pPr algn="l" rtl="0" eaLnBrk="0" fontAlgn="base" hangingPunct="0">
        <a:lnSpc>
          <a:spcPct val="120000"/>
        </a:lnSpc>
        <a:spcBef>
          <a:spcPct val="0"/>
        </a:spcBef>
        <a:spcAft>
          <a:spcPct val="0"/>
        </a:spcAft>
        <a:defRPr sz="2400" b="1">
          <a:solidFill>
            <a:schemeClr val="tx2"/>
          </a:solidFill>
          <a:latin typeface="Arial" charset="0"/>
        </a:defRPr>
      </a:lvl4pPr>
      <a:lvl5pPr algn="l" rtl="0" eaLnBrk="0" fontAlgn="base" hangingPunct="0">
        <a:lnSpc>
          <a:spcPct val="120000"/>
        </a:lnSpc>
        <a:spcBef>
          <a:spcPct val="0"/>
        </a:spcBef>
        <a:spcAft>
          <a:spcPct val="0"/>
        </a:spcAft>
        <a:defRPr sz="2400" b="1">
          <a:solidFill>
            <a:schemeClr val="tx2"/>
          </a:solidFill>
          <a:latin typeface="Arial" charset="0"/>
        </a:defRPr>
      </a:lvl5pPr>
      <a:lvl6pPr marL="457200" algn="l" rtl="0" fontAlgn="base">
        <a:lnSpc>
          <a:spcPct val="120000"/>
        </a:lnSpc>
        <a:spcBef>
          <a:spcPct val="0"/>
        </a:spcBef>
        <a:spcAft>
          <a:spcPct val="0"/>
        </a:spcAft>
        <a:defRPr sz="2400" b="1">
          <a:solidFill>
            <a:schemeClr val="tx2"/>
          </a:solidFill>
          <a:latin typeface="Arial" charset="0"/>
        </a:defRPr>
      </a:lvl6pPr>
      <a:lvl7pPr marL="914400" algn="l" rtl="0" fontAlgn="base">
        <a:lnSpc>
          <a:spcPct val="120000"/>
        </a:lnSpc>
        <a:spcBef>
          <a:spcPct val="0"/>
        </a:spcBef>
        <a:spcAft>
          <a:spcPct val="0"/>
        </a:spcAft>
        <a:defRPr sz="2400" b="1">
          <a:solidFill>
            <a:schemeClr val="tx2"/>
          </a:solidFill>
          <a:latin typeface="Arial" charset="0"/>
        </a:defRPr>
      </a:lvl7pPr>
      <a:lvl8pPr marL="1371600" algn="l" rtl="0" fontAlgn="base">
        <a:lnSpc>
          <a:spcPct val="120000"/>
        </a:lnSpc>
        <a:spcBef>
          <a:spcPct val="0"/>
        </a:spcBef>
        <a:spcAft>
          <a:spcPct val="0"/>
        </a:spcAft>
        <a:defRPr sz="2400" b="1">
          <a:solidFill>
            <a:schemeClr val="tx2"/>
          </a:solidFill>
          <a:latin typeface="Arial" charset="0"/>
        </a:defRPr>
      </a:lvl8pPr>
      <a:lvl9pPr marL="1828800" algn="l" rtl="0" fontAlgn="base">
        <a:lnSpc>
          <a:spcPct val="120000"/>
        </a:lnSpc>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3E27B-C4AC-4844-A55D-CE80E2E61F0D}" type="datetimeFigureOut">
              <a:rPr lang="de-DE" smtClean="0"/>
              <a:t>11.01.2013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71188-5730-4EF1-8996-2E9DA071E317}" type="slidenum">
              <a:rPr lang="de-DE" smtClean="0"/>
              <a:t>‹Nr.›</a:t>
            </a:fld>
            <a:endParaRPr lang="de-DE"/>
          </a:p>
        </p:txBody>
      </p:sp>
    </p:spTree>
    <p:extLst>
      <p:ext uri="{BB962C8B-B14F-4D97-AF65-F5344CB8AC3E}">
        <p14:creationId xmlns:p14="http://schemas.microsoft.com/office/powerpoint/2010/main" val="201037273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850" y="585788"/>
            <a:ext cx="6370638" cy="935037"/>
          </a:xfrm>
        </p:spPr>
        <p:txBody>
          <a:bodyPr/>
          <a:lstStyle/>
          <a:p>
            <a:pPr eaLnBrk="1" hangingPunct="1"/>
            <a:r>
              <a:rPr lang="de-DE" smtClean="0"/>
              <a:t>Die Informationsvermittlungsstelle der Hochschule Koblenz</a:t>
            </a:r>
          </a:p>
        </p:txBody>
      </p:sp>
      <p:sp>
        <p:nvSpPr>
          <p:cNvPr id="5123" name="Rectangle 3"/>
          <p:cNvSpPr>
            <a:spLocks noGrp="1" noChangeArrowheads="1"/>
          </p:cNvSpPr>
          <p:nvPr>
            <p:ph type="body" idx="1"/>
          </p:nvPr>
        </p:nvSpPr>
        <p:spPr/>
        <p:txBody>
          <a:bodyPr/>
          <a:lstStyle/>
          <a:p>
            <a:pPr marL="0" indent="0" eaLnBrk="1" hangingPunct="1">
              <a:lnSpc>
                <a:spcPct val="90000"/>
              </a:lnSpc>
              <a:buNone/>
            </a:pPr>
            <a:r>
              <a:rPr lang="de-DE" sz="1800" dirty="0" smtClean="0"/>
              <a:t>Hans-Peter Müller		</a:t>
            </a:r>
          </a:p>
          <a:p>
            <a:pPr eaLnBrk="1" hangingPunct="1">
              <a:lnSpc>
                <a:spcPct val="90000"/>
              </a:lnSpc>
            </a:pPr>
            <a:endParaRPr lang="de-DE" sz="1800" dirty="0" smtClean="0"/>
          </a:p>
          <a:p>
            <a:pPr eaLnBrk="1" hangingPunct="1">
              <a:lnSpc>
                <a:spcPct val="90000"/>
              </a:lnSpc>
            </a:pPr>
            <a:r>
              <a:rPr lang="de-DE" sz="1800" dirty="0" smtClean="0"/>
              <a:t>Konrad-</a:t>
            </a:r>
            <a:r>
              <a:rPr lang="de-DE" sz="1800" dirty="0" err="1" smtClean="0"/>
              <a:t>Zusestr</a:t>
            </a:r>
            <a:r>
              <a:rPr lang="de-DE" sz="1800" dirty="0" smtClean="0"/>
              <a:t>. 1		</a:t>
            </a:r>
            <a:r>
              <a:rPr lang="de-DE" sz="1800" dirty="0" err="1" smtClean="0"/>
              <a:t>Südallee</a:t>
            </a:r>
            <a:r>
              <a:rPr lang="de-DE" sz="1800" dirty="0" smtClean="0"/>
              <a:t> 1		</a:t>
            </a:r>
          </a:p>
          <a:p>
            <a:pPr eaLnBrk="1" hangingPunct="1">
              <a:lnSpc>
                <a:spcPct val="90000"/>
              </a:lnSpc>
            </a:pPr>
            <a:r>
              <a:rPr lang="de-DE" sz="1800" dirty="0" smtClean="0"/>
              <a:t>56075 Koblenz		53424 Remagen</a:t>
            </a:r>
          </a:p>
          <a:p>
            <a:pPr eaLnBrk="1" hangingPunct="1">
              <a:lnSpc>
                <a:spcPct val="90000"/>
              </a:lnSpc>
            </a:pPr>
            <a:r>
              <a:rPr lang="de-DE" sz="1800" dirty="0" smtClean="0"/>
              <a:t>Tel.:	0261 - 95 28 134		02642 - 932 270</a:t>
            </a:r>
          </a:p>
          <a:p>
            <a:pPr eaLnBrk="1" hangingPunct="1">
              <a:lnSpc>
                <a:spcPct val="90000"/>
              </a:lnSpc>
            </a:pPr>
            <a:r>
              <a:rPr lang="de-DE" sz="1800" dirty="0" smtClean="0"/>
              <a:t>FAX: 0261 - 95 28 131		02642 – 932 271</a:t>
            </a:r>
          </a:p>
          <a:p>
            <a:pPr eaLnBrk="1" hangingPunct="1">
              <a:lnSpc>
                <a:spcPct val="90000"/>
              </a:lnSpc>
            </a:pPr>
            <a:r>
              <a:rPr lang="de-DE" sz="1800" dirty="0" smtClean="0"/>
              <a:t>E-Mail: ivs@hs-koblenz.de</a:t>
            </a:r>
          </a:p>
          <a:p>
            <a:pPr eaLnBrk="1" hangingPunct="1">
              <a:lnSpc>
                <a:spcPct val="90000"/>
              </a:lnSpc>
            </a:pPr>
            <a:endParaRPr lang="de-DE" sz="1800" dirty="0" smtClean="0"/>
          </a:p>
          <a:p>
            <a:pPr eaLnBrk="1" hangingPunct="1">
              <a:lnSpc>
                <a:spcPct val="90000"/>
              </a:lnSpc>
            </a:pPr>
            <a:r>
              <a:rPr lang="de-DE" sz="1800" dirty="0" smtClean="0"/>
              <a:t>Recherchen nach:	</a:t>
            </a:r>
          </a:p>
          <a:p>
            <a:pPr lvl="1" eaLnBrk="1" hangingPunct="1">
              <a:lnSpc>
                <a:spcPct val="90000"/>
              </a:lnSpc>
            </a:pPr>
            <a:r>
              <a:rPr lang="de-DE" sz="1800" dirty="0" smtClean="0"/>
              <a:t>Patentinformationen</a:t>
            </a:r>
          </a:p>
          <a:p>
            <a:pPr lvl="1" eaLnBrk="1" hangingPunct="1">
              <a:lnSpc>
                <a:spcPct val="90000"/>
              </a:lnSpc>
            </a:pPr>
            <a:r>
              <a:rPr lang="de-DE" sz="1800" dirty="0" smtClean="0"/>
              <a:t>technischen Zusammenhängen</a:t>
            </a:r>
          </a:p>
          <a:p>
            <a:pPr lvl="1" eaLnBrk="1" hangingPunct="1">
              <a:lnSpc>
                <a:spcPct val="90000"/>
              </a:lnSpc>
            </a:pPr>
            <a:r>
              <a:rPr lang="de-DE" sz="1800" dirty="0" smtClean="0"/>
              <a:t>Fachliteratur</a:t>
            </a:r>
          </a:p>
          <a:p>
            <a:pPr eaLnBrk="1" hangingPunct="1">
              <a:lnSpc>
                <a:spcPct val="90000"/>
              </a:lnSpc>
            </a:pPr>
            <a:endParaRPr lang="de-DE" sz="1800" dirty="0" smtClean="0"/>
          </a:p>
          <a:p>
            <a:pPr eaLnBrk="1" hangingPunct="1">
              <a:lnSpc>
                <a:spcPct val="90000"/>
              </a:lnSpc>
            </a:pPr>
            <a:r>
              <a:rPr lang="de-DE" sz="1800" dirty="0" smtClean="0"/>
              <a:t>Beratung zu gründeraffinen Themen</a:t>
            </a:r>
          </a:p>
        </p:txBody>
      </p:sp>
      <p:sp>
        <p:nvSpPr>
          <p:cNvPr id="5124" name="Fußzeilenplatzhalter 1"/>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t>Hans-Peter Müller, IVS der Hochschule Koblenz</a:t>
            </a:r>
          </a:p>
        </p:txBody>
      </p:sp>
      <p:sp>
        <p:nvSpPr>
          <p:cNvPr id="5125"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3D5A703C-AADE-4391-8AF1-F5F895A5169D}" type="datetime1">
              <a:rPr lang="de-DE" sz="800" smtClean="0"/>
              <a:pPr eaLnBrk="1" hangingPunct="1"/>
              <a:t>11.01.2013</a:t>
            </a:fld>
            <a:endParaRPr lang="de-DE" sz="800" smtClean="0"/>
          </a:p>
        </p:txBody>
      </p:sp>
      <p:sp>
        <p:nvSpPr>
          <p:cNvPr id="5126" name="Foliennummernplatzhalter 4"/>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7EA93E74-224E-4AF9-B78A-E960436DD07F}" type="slidenum">
              <a:rPr lang="de-DE" sz="800" smtClean="0"/>
              <a:pPr eaLnBrk="1" hangingPunct="1"/>
              <a:t>1</a:t>
            </a:fld>
            <a:endParaRPr lang="de-DE" sz="80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3A31728F-D86F-4CF3-BD64-95BF58EAE0C2}" type="datetime1">
              <a:rPr lang="de-DE" sz="800" smtClean="0">
                <a:solidFill>
                  <a:schemeClr val="bg1"/>
                </a:solidFill>
              </a:rPr>
              <a:pPr eaLnBrk="1" hangingPunct="1"/>
              <a:t>11.01.2013</a:t>
            </a:fld>
            <a:endParaRPr lang="de-DE" sz="800" smtClean="0">
              <a:solidFill>
                <a:schemeClr val="bg1"/>
              </a:solidFill>
            </a:endParaRPr>
          </a:p>
        </p:txBody>
      </p:sp>
      <p:sp>
        <p:nvSpPr>
          <p:cNvPr id="13315"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3316"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7B9BB8B8-323F-439A-8F82-893BBD672EF7}" type="slidenum">
              <a:rPr lang="de-DE" sz="800" smtClean="0">
                <a:solidFill>
                  <a:schemeClr val="bg1"/>
                </a:solidFill>
              </a:rPr>
              <a:pPr eaLnBrk="1" hangingPunct="1"/>
              <a:t>10</a:t>
            </a:fld>
            <a:endParaRPr lang="de-DE" sz="800" smtClean="0">
              <a:solidFill>
                <a:schemeClr val="bg1"/>
              </a:solidFill>
            </a:endParaRPr>
          </a:p>
        </p:txBody>
      </p:sp>
      <p:sp>
        <p:nvSpPr>
          <p:cNvPr id="13317" name="Rectangle 2"/>
          <p:cNvSpPr>
            <a:spLocks noGrp="1" noChangeArrowheads="1"/>
          </p:cNvSpPr>
          <p:nvPr>
            <p:ph type="title"/>
          </p:nvPr>
        </p:nvSpPr>
        <p:spPr>
          <a:xfrm>
            <a:off x="323528" y="980728"/>
            <a:ext cx="6370638" cy="935038"/>
          </a:xfrm>
        </p:spPr>
        <p:txBody>
          <a:bodyPr/>
          <a:lstStyle/>
          <a:p>
            <a:pPr eaLnBrk="1" hangingPunct="1"/>
            <a:endParaRPr lang="de-DE" sz="2000" dirty="0" smtClean="0"/>
          </a:p>
        </p:txBody>
      </p:sp>
      <p:sp>
        <p:nvSpPr>
          <p:cNvPr id="13318" name="Rectangle 3"/>
          <p:cNvSpPr>
            <a:spLocks noGrp="1" noChangeArrowheads="1"/>
          </p:cNvSpPr>
          <p:nvPr>
            <p:ph type="body" idx="1"/>
          </p:nvPr>
        </p:nvSpPr>
        <p:spPr>
          <a:xfrm>
            <a:off x="358775" y="1556792"/>
            <a:ext cx="8348663" cy="4740821"/>
          </a:xfrm>
        </p:spPr>
        <p:txBody>
          <a:bodyPr/>
          <a:lstStyle/>
          <a:p>
            <a:pPr algn="ctr" eaLnBrk="1" hangingPunct="1">
              <a:buFontTx/>
              <a:buNone/>
            </a:pPr>
            <a:r>
              <a:rPr lang="de-DE" sz="3200" dirty="0" smtClean="0"/>
              <a:t>Das Patent</a:t>
            </a:r>
            <a:r>
              <a:rPr lang="de-DE" dirty="0" smtClean="0"/>
              <a:t> </a:t>
            </a:r>
          </a:p>
          <a:p>
            <a:pPr algn="ctr" eaLnBrk="1" hangingPunct="1">
              <a:buFontTx/>
              <a:buNone/>
            </a:pPr>
            <a:endParaRPr lang="de-DE" dirty="0" smtClean="0"/>
          </a:p>
          <a:p>
            <a:pPr eaLnBrk="1" hangingPunct="1"/>
            <a:r>
              <a:rPr lang="de-DE" sz="2000" dirty="0" smtClean="0"/>
              <a:t>Eine technische Erfindung wird gegen Nachahmung geschützt. </a:t>
            </a:r>
          </a:p>
          <a:p>
            <a:pPr eaLnBrk="1" hangingPunct="1"/>
            <a:r>
              <a:rPr lang="de-DE" sz="2000" dirty="0" smtClean="0"/>
              <a:t>Eine beim Deutschen Patent– und Markenamt schriftlich angemeldete Erfindung wird nach Stellen eines Antrags auf Neuheit und erfinderische Tätigkeit geprüft.</a:t>
            </a:r>
          </a:p>
          <a:p>
            <a:pPr eaLnBrk="1" hangingPunct="1"/>
            <a:endParaRPr lang="de-DE" dirty="0" smtClean="0"/>
          </a:p>
          <a:p>
            <a:pPr eaLnBrk="1" hangingPunct="1">
              <a:buFontTx/>
              <a:buNone/>
            </a:pPr>
            <a:endParaRPr lang="de-DE" dirty="0" smtClean="0"/>
          </a:p>
        </p:txBody>
      </p:sp>
    </p:spTree>
    <p:extLst>
      <p:ext uri="{BB962C8B-B14F-4D97-AF65-F5344CB8AC3E}">
        <p14:creationId xmlns:p14="http://schemas.microsoft.com/office/powerpoint/2010/main" val="398342992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0D223B9C-39D3-44D3-B6CC-EEC8397ED656}" type="datetime1">
              <a:rPr lang="de-DE" sz="800" smtClean="0">
                <a:solidFill>
                  <a:schemeClr val="bg1"/>
                </a:solidFill>
              </a:rPr>
              <a:pPr eaLnBrk="1" hangingPunct="1"/>
              <a:t>11.01.2013</a:t>
            </a:fld>
            <a:endParaRPr lang="de-DE" sz="800" smtClean="0">
              <a:solidFill>
                <a:schemeClr val="bg1"/>
              </a:solidFill>
            </a:endParaRPr>
          </a:p>
        </p:txBody>
      </p:sp>
      <p:sp>
        <p:nvSpPr>
          <p:cNvPr id="14339"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4340"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EB13F16-DDC3-4180-AE6A-CE8AD84A49F1}" type="slidenum">
              <a:rPr lang="de-DE" sz="800" smtClean="0">
                <a:solidFill>
                  <a:schemeClr val="bg1"/>
                </a:solidFill>
              </a:rPr>
              <a:pPr eaLnBrk="1" hangingPunct="1"/>
              <a:t>11</a:t>
            </a:fld>
            <a:endParaRPr lang="de-DE" sz="800" smtClean="0">
              <a:solidFill>
                <a:schemeClr val="bg1"/>
              </a:solidFill>
            </a:endParaRPr>
          </a:p>
        </p:txBody>
      </p:sp>
      <p:sp>
        <p:nvSpPr>
          <p:cNvPr id="14341" name="Rectangle 2"/>
          <p:cNvSpPr>
            <a:spLocks noGrp="1" noChangeArrowheads="1"/>
          </p:cNvSpPr>
          <p:nvPr>
            <p:ph type="title"/>
          </p:nvPr>
        </p:nvSpPr>
        <p:spPr>
          <a:xfrm>
            <a:off x="323528" y="1052736"/>
            <a:ext cx="6370638" cy="936103"/>
          </a:xfrm>
        </p:spPr>
        <p:txBody>
          <a:bodyPr/>
          <a:lstStyle/>
          <a:p>
            <a:pPr eaLnBrk="1" hangingPunct="1"/>
            <a:r>
              <a:rPr lang="de-DE" dirty="0" smtClean="0"/>
              <a:t>Das Gebrauchsmuster</a:t>
            </a:r>
          </a:p>
        </p:txBody>
      </p:sp>
      <p:sp>
        <p:nvSpPr>
          <p:cNvPr id="323587" name="Rectangle 3"/>
          <p:cNvSpPr>
            <a:spLocks noGrp="1" noChangeArrowheads="1"/>
          </p:cNvSpPr>
          <p:nvPr>
            <p:ph type="body" idx="1"/>
          </p:nvPr>
        </p:nvSpPr>
        <p:spPr/>
        <p:txBody>
          <a:bodyPr/>
          <a:lstStyle/>
          <a:p>
            <a:pPr eaLnBrk="1" hangingPunct="1">
              <a:buFontTx/>
              <a:buNone/>
            </a:pPr>
            <a:endParaRPr lang="de-DE" smtClean="0"/>
          </a:p>
          <a:p>
            <a:pPr eaLnBrk="1" hangingPunct="1"/>
            <a:r>
              <a:rPr lang="de-DE" smtClean="0"/>
              <a:t>Ein dem Patent verwandtes technisches Schutzrecht. </a:t>
            </a:r>
          </a:p>
          <a:p>
            <a:pPr eaLnBrk="1" hangingPunct="1"/>
            <a:endParaRPr lang="de-DE" smtClean="0"/>
          </a:p>
          <a:p>
            <a:pPr eaLnBrk="1" hangingPunct="1"/>
            <a:r>
              <a:rPr lang="de-DE" smtClean="0"/>
              <a:t>Durch ein Gebrauchsmuster werden Erfindungen mit Ausnahme von Verfahren gegen Nachahmung geschützt. </a:t>
            </a:r>
          </a:p>
        </p:txBody>
      </p:sp>
    </p:spTree>
    <p:extLst>
      <p:ext uri="{BB962C8B-B14F-4D97-AF65-F5344CB8AC3E}">
        <p14:creationId xmlns:p14="http://schemas.microsoft.com/office/powerpoint/2010/main" val="4112682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3587">
                                            <p:txEl>
                                              <p:pRg st="1" end="1"/>
                                            </p:txEl>
                                          </p:spTgt>
                                        </p:tgtEl>
                                        <p:attrNameLst>
                                          <p:attrName>style.visibility</p:attrName>
                                        </p:attrNameLst>
                                      </p:cBhvr>
                                      <p:to>
                                        <p:strVal val="visible"/>
                                      </p:to>
                                    </p:set>
                                    <p:animEffect transition="in" filter="dissolve">
                                      <p:cBhvr>
                                        <p:cTn id="7" dur="500"/>
                                        <p:tgtEl>
                                          <p:spTgt spid="32358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3587">
                                            <p:txEl>
                                              <p:pRg st="3" end="3"/>
                                            </p:txEl>
                                          </p:spTgt>
                                        </p:tgtEl>
                                        <p:attrNameLst>
                                          <p:attrName>style.visibility</p:attrName>
                                        </p:attrNameLst>
                                      </p:cBhvr>
                                      <p:to>
                                        <p:strVal val="visible"/>
                                      </p:to>
                                    </p:set>
                                    <p:animEffect transition="in" filter="dissolve">
                                      <p:cBhvr>
                                        <p:cTn id="12" dur="500"/>
                                        <p:tgtEl>
                                          <p:spTgt spid="3235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B3727A70-74F9-48A1-9492-36AA1FA89C8B}" type="datetime1">
              <a:rPr lang="de-DE" sz="800" smtClean="0">
                <a:solidFill>
                  <a:schemeClr val="bg1"/>
                </a:solidFill>
              </a:rPr>
              <a:pPr eaLnBrk="1" hangingPunct="1"/>
              <a:t>11.01.2013</a:t>
            </a:fld>
            <a:endParaRPr lang="de-DE" sz="800" smtClean="0">
              <a:solidFill>
                <a:schemeClr val="bg1"/>
              </a:solidFill>
            </a:endParaRPr>
          </a:p>
        </p:txBody>
      </p:sp>
      <p:sp>
        <p:nvSpPr>
          <p:cNvPr id="15363"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5364"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A6462E36-50A4-4FE3-B84F-ED51E7D51989}" type="slidenum">
              <a:rPr lang="de-DE" sz="800" smtClean="0">
                <a:solidFill>
                  <a:schemeClr val="bg1"/>
                </a:solidFill>
              </a:rPr>
              <a:pPr eaLnBrk="1" hangingPunct="1"/>
              <a:t>12</a:t>
            </a:fld>
            <a:endParaRPr lang="de-DE" sz="800" smtClean="0">
              <a:solidFill>
                <a:schemeClr val="bg1"/>
              </a:solidFill>
            </a:endParaRPr>
          </a:p>
        </p:txBody>
      </p:sp>
      <p:sp>
        <p:nvSpPr>
          <p:cNvPr id="15365" name="Rectangle 2"/>
          <p:cNvSpPr>
            <a:spLocks noGrp="1" noChangeArrowheads="1"/>
          </p:cNvSpPr>
          <p:nvPr>
            <p:ph type="title"/>
          </p:nvPr>
        </p:nvSpPr>
        <p:spPr>
          <a:xfrm>
            <a:off x="323528" y="1052735"/>
            <a:ext cx="6370638" cy="467519"/>
          </a:xfrm>
        </p:spPr>
        <p:txBody>
          <a:bodyPr/>
          <a:lstStyle/>
          <a:p>
            <a:pPr eaLnBrk="1" hangingPunct="1"/>
            <a:r>
              <a:rPr lang="de-DE" dirty="0" smtClean="0"/>
              <a:t>Nicht schutzfähig sind</a:t>
            </a:r>
          </a:p>
        </p:txBody>
      </p:sp>
      <p:sp>
        <p:nvSpPr>
          <p:cNvPr id="15366" name="Rectangle 3"/>
          <p:cNvSpPr>
            <a:spLocks noGrp="1" noChangeArrowheads="1"/>
          </p:cNvSpPr>
          <p:nvPr>
            <p:ph type="body" idx="1"/>
          </p:nvPr>
        </p:nvSpPr>
        <p:spPr>
          <a:xfrm>
            <a:off x="358775" y="1484784"/>
            <a:ext cx="8348663" cy="4812829"/>
          </a:xfrm>
        </p:spPr>
        <p:txBody>
          <a:bodyPr/>
          <a:lstStyle/>
          <a:p>
            <a:pPr eaLnBrk="1" hangingPunct="1"/>
            <a:endParaRPr lang="de-DE" dirty="0" smtClean="0"/>
          </a:p>
          <a:p>
            <a:pPr eaLnBrk="1" hangingPunct="1"/>
            <a:r>
              <a:rPr lang="de-DE" dirty="0" smtClean="0"/>
              <a:t>Entdeckungen, </a:t>
            </a:r>
          </a:p>
          <a:p>
            <a:pPr eaLnBrk="1" hangingPunct="1"/>
            <a:r>
              <a:rPr lang="de-DE" dirty="0" smtClean="0"/>
              <a:t>wissenschaftliche Theorien, </a:t>
            </a:r>
          </a:p>
          <a:p>
            <a:pPr eaLnBrk="1" hangingPunct="1"/>
            <a:r>
              <a:rPr lang="de-DE" dirty="0" smtClean="0"/>
              <a:t>mathematische Methoden, </a:t>
            </a:r>
          </a:p>
          <a:p>
            <a:pPr eaLnBrk="1" hangingPunct="1"/>
            <a:r>
              <a:rPr lang="de-DE" dirty="0" smtClean="0"/>
              <a:t>ästhetische Formschöpfungen, </a:t>
            </a:r>
          </a:p>
          <a:p>
            <a:pPr eaLnBrk="1" hangingPunct="1"/>
            <a:r>
              <a:rPr lang="de-DE" dirty="0" smtClean="0"/>
              <a:t>Software, Pläne, Spiele.</a:t>
            </a:r>
          </a:p>
        </p:txBody>
      </p:sp>
    </p:spTree>
    <p:extLst>
      <p:ext uri="{BB962C8B-B14F-4D97-AF65-F5344CB8AC3E}">
        <p14:creationId xmlns:p14="http://schemas.microsoft.com/office/powerpoint/2010/main" val="15938383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123DAEFA-B643-400E-BE31-762E9914DCF4}" type="datetime1">
              <a:rPr lang="de-DE" sz="800" smtClean="0">
                <a:solidFill>
                  <a:schemeClr val="bg1"/>
                </a:solidFill>
              </a:rPr>
              <a:pPr eaLnBrk="1" hangingPunct="1"/>
              <a:t>11.01.2013</a:t>
            </a:fld>
            <a:endParaRPr lang="de-DE" sz="800" smtClean="0">
              <a:solidFill>
                <a:schemeClr val="bg1"/>
              </a:solidFill>
            </a:endParaRPr>
          </a:p>
        </p:txBody>
      </p:sp>
      <p:sp>
        <p:nvSpPr>
          <p:cNvPr id="16387"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6388"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BD7D892B-ABB5-48F2-A53E-D81897669EAF}" type="slidenum">
              <a:rPr lang="de-DE" sz="800" smtClean="0">
                <a:solidFill>
                  <a:schemeClr val="bg1"/>
                </a:solidFill>
              </a:rPr>
              <a:pPr eaLnBrk="1" hangingPunct="1"/>
              <a:t>13</a:t>
            </a:fld>
            <a:endParaRPr lang="de-DE" sz="800" smtClean="0">
              <a:solidFill>
                <a:schemeClr val="bg1"/>
              </a:solidFill>
            </a:endParaRPr>
          </a:p>
        </p:txBody>
      </p:sp>
      <p:sp>
        <p:nvSpPr>
          <p:cNvPr id="16389" name="Rectangle 2"/>
          <p:cNvSpPr>
            <a:spLocks noGrp="1" noChangeArrowheads="1"/>
          </p:cNvSpPr>
          <p:nvPr>
            <p:ph type="title"/>
          </p:nvPr>
        </p:nvSpPr>
        <p:spPr>
          <a:xfrm>
            <a:off x="323528" y="980728"/>
            <a:ext cx="6370638" cy="792087"/>
          </a:xfrm>
        </p:spPr>
        <p:txBody>
          <a:bodyPr/>
          <a:lstStyle/>
          <a:p>
            <a:pPr eaLnBrk="1" hangingPunct="1"/>
            <a:r>
              <a:rPr lang="de-DE" dirty="0" smtClean="0"/>
              <a:t>Patent vs. Gebrauchsmuster</a:t>
            </a:r>
          </a:p>
        </p:txBody>
      </p:sp>
      <p:pic>
        <p:nvPicPr>
          <p:cNvPr id="16390"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00063" y="1556791"/>
            <a:ext cx="6716712" cy="4608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22051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5662FE58-176E-4189-AB35-F6DC0367F114}" type="datetime1">
              <a:rPr lang="de-DE" sz="800" smtClean="0">
                <a:solidFill>
                  <a:schemeClr val="bg1"/>
                </a:solidFill>
              </a:rPr>
              <a:pPr eaLnBrk="1" hangingPunct="1"/>
              <a:t>11.01.2013</a:t>
            </a:fld>
            <a:endParaRPr lang="de-DE" sz="800" smtClean="0">
              <a:solidFill>
                <a:schemeClr val="bg1"/>
              </a:solidFill>
            </a:endParaRPr>
          </a:p>
        </p:txBody>
      </p:sp>
      <p:sp>
        <p:nvSpPr>
          <p:cNvPr id="17411"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7412"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3BCB8EA7-174A-45D8-AC05-2A0B01491E49}" type="slidenum">
              <a:rPr lang="de-DE" sz="800" smtClean="0">
                <a:solidFill>
                  <a:schemeClr val="bg1"/>
                </a:solidFill>
              </a:rPr>
              <a:pPr eaLnBrk="1" hangingPunct="1"/>
              <a:t>14</a:t>
            </a:fld>
            <a:endParaRPr lang="de-DE" sz="800" smtClean="0">
              <a:solidFill>
                <a:schemeClr val="bg1"/>
              </a:solidFill>
            </a:endParaRPr>
          </a:p>
        </p:txBody>
      </p:sp>
      <p:sp>
        <p:nvSpPr>
          <p:cNvPr id="17413" name="Rectangle 2"/>
          <p:cNvSpPr>
            <a:spLocks noGrp="1" noChangeArrowheads="1"/>
          </p:cNvSpPr>
          <p:nvPr>
            <p:ph type="title"/>
          </p:nvPr>
        </p:nvSpPr>
        <p:spPr>
          <a:xfrm>
            <a:off x="323528" y="1052736"/>
            <a:ext cx="6370638" cy="864096"/>
          </a:xfrm>
        </p:spPr>
        <p:txBody>
          <a:bodyPr/>
          <a:lstStyle/>
          <a:p>
            <a:pPr eaLnBrk="1" hangingPunct="1"/>
            <a:r>
              <a:rPr lang="de-DE" smtClean="0"/>
              <a:t>Geschmacksmuster</a:t>
            </a:r>
          </a:p>
        </p:txBody>
      </p:sp>
      <p:sp>
        <p:nvSpPr>
          <p:cNvPr id="17414" name="Rectangle 3"/>
          <p:cNvSpPr>
            <a:spLocks noGrp="1" noChangeArrowheads="1"/>
          </p:cNvSpPr>
          <p:nvPr>
            <p:ph type="body" idx="1"/>
          </p:nvPr>
        </p:nvSpPr>
        <p:spPr>
          <a:xfrm>
            <a:off x="358775" y="1484784"/>
            <a:ext cx="8348663" cy="4812829"/>
          </a:xfrm>
        </p:spPr>
        <p:txBody>
          <a:bodyPr/>
          <a:lstStyle/>
          <a:p>
            <a:pPr eaLnBrk="1" hangingPunct="1">
              <a:buFontTx/>
              <a:buNone/>
            </a:pPr>
            <a:endParaRPr lang="de-DE" dirty="0" smtClean="0"/>
          </a:p>
          <a:p>
            <a:pPr algn="ctr" eaLnBrk="1" hangingPunct="1">
              <a:buFontTx/>
              <a:buNone/>
            </a:pPr>
            <a:r>
              <a:rPr lang="de-DE" sz="2000" dirty="0" smtClean="0"/>
              <a:t>Was wird geschützt?</a:t>
            </a:r>
          </a:p>
          <a:p>
            <a:pPr algn="ctr" eaLnBrk="1" hangingPunct="1">
              <a:buFontTx/>
              <a:buNone/>
            </a:pPr>
            <a:endParaRPr lang="de-DE" sz="2000" dirty="0" smtClean="0"/>
          </a:p>
          <a:p>
            <a:pPr eaLnBrk="1" hangingPunct="1"/>
            <a:r>
              <a:rPr lang="de-DE" sz="2000" dirty="0" smtClean="0"/>
              <a:t>Die ästhetische Gestaltung (das Design) eines Gegenstandes oder einer Fläche</a:t>
            </a:r>
          </a:p>
          <a:p>
            <a:pPr eaLnBrk="1" hangingPunct="1"/>
            <a:endParaRPr lang="de-DE" sz="2000" dirty="0" smtClean="0"/>
          </a:p>
          <a:p>
            <a:pPr eaLnBrk="1" hangingPunct="1">
              <a:buFontTx/>
              <a:buNone/>
            </a:pPr>
            <a:r>
              <a:rPr lang="de-DE" sz="2000" dirty="0" smtClean="0"/>
              <a:t>Schutzgegenstand z.B.</a:t>
            </a:r>
          </a:p>
          <a:p>
            <a:pPr eaLnBrk="1" hangingPunct="1"/>
            <a:r>
              <a:rPr lang="de-DE" sz="2000" dirty="0" smtClean="0"/>
              <a:t>Die Gestaltung von Gegenständen des täglichen Bedarfs</a:t>
            </a:r>
          </a:p>
          <a:p>
            <a:pPr eaLnBrk="1" hangingPunct="1"/>
            <a:r>
              <a:rPr lang="de-DE" sz="2000" dirty="0" smtClean="0"/>
              <a:t>Das Design von Maschinen oder Fahrzeugen</a:t>
            </a:r>
          </a:p>
          <a:p>
            <a:pPr eaLnBrk="1" hangingPunct="1"/>
            <a:r>
              <a:rPr lang="de-DE" sz="2000" dirty="0" smtClean="0"/>
              <a:t>Stoffmuster</a:t>
            </a:r>
          </a:p>
          <a:p>
            <a:pPr eaLnBrk="1" hangingPunct="1"/>
            <a:r>
              <a:rPr lang="de-DE" sz="2000" dirty="0" smtClean="0"/>
              <a:t>Tapetenmuster</a:t>
            </a:r>
          </a:p>
          <a:p>
            <a:pPr eaLnBrk="1" hangingPunct="1"/>
            <a:endParaRPr lang="de-DE" sz="2000" dirty="0" smtClean="0"/>
          </a:p>
          <a:p>
            <a:pPr eaLnBrk="1" hangingPunct="1">
              <a:buFontTx/>
              <a:buNone/>
            </a:pPr>
            <a:r>
              <a:rPr lang="de-DE" sz="2000" dirty="0" smtClean="0"/>
              <a:t>Schutzdauer</a:t>
            </a:r>
          </a:p>
          <a:p>
            <a:pPr eaLnBrk="1" hangingPunct="1"/>
            <a:r>
              <a:rPr lang="de-DE" sz="2000" dirty="0" smtClean="0"/>
              <a:t>Maximal 25 Jahre</a:t>
            </a:r>
          </a:p>
        </p:txBody>
      </p:sp>
    </p:spTree>
    <p:extLst>
      <p:ext uri="{BB962C8B-B14F-4D97-AF65-F5344CB8AC3E}">
        <p14:creationId xmlns:p14="http://schemas.microsoft.com/office/powerpoint/2010/main" val="144981644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50976E01-55BE-411F-9CC4-F93626657D70}" type="datetime1">
              <a:rPr lang="de-DE" sz="800" smtClean="0">
                <a:solidFill>
                  <a:schemeClr val="bg1"/>
                </a:solidFill>
              </a:rPr>
              <a:pPr eaLnBrk="1" hangingPunct="1"/>
              <a:t>11.01.2013</a:t>
            </a:fld>
            <a:endParaRPr lang="de-DE" sz="800" smtClean="0">
              <a:solidFill>
                <a:schemeClr val="bg1"/>
              </a:solidFill>
            </a:endParaRPr>
          </a:p>
        </p:txBody>
      </p:sp>
      <p:sp>
        <p:nvSpPr>
          <p:cNvPr id="18435"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8436"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6616E39B-FAAC-44E8-A368-64E8C5621992}" type="slidenum">
              <a:rPr lang="de-DE" sz="800" smtClean="0">
                <a:solidFill>
                  <a:schemeClr val="bg1"/>
                </a:solidFill>
              </a:rPr>
              <a:pPr eaLnBrk="1" hangingPunct="1"/>
              <a:t>15</a:t>
            </a:fld>
            <a:endParaRPr lang="de-DE" sz="800" smtClean="0">
              <a:solidFill>
                <a:schemeClr val="bg1"/>
              </a:solidFill>
            </a:endParaRPr>
          </a:p>
        </p:txBody>
      </p:sp>
      <p:sp>
        <p:nvSpPr>
          <p:cNvPr id="18437" name="Rectangle 2"/>
          <p:cNvSpPr>
            <a:spLocks noGrp="1" noChangeArrowheads="1"/>
          </p:cNvSpPr>
          <p:nvPr>
            <p:ph type="title"/>
          </p:nvPr>
        </p:nvSpPr>
        <p:spPr/>
        <p:txBody>
          <a:bodyPr/>
          <a:lstStyle/>
          <a:p>
            <a:pPr eaLnBrk="1" hangingPunct="1"/>
            <a:r>
              <a:rPr lang="de-DE" smtClean="0"/>
              <a:t>Beispiele</a:t>
            </a:r>
          </a:p>
        </p:txBody>
      </p:sp>
      <p:pic>
        <p:nvPicPr>
          <p:cNvPr id="18438"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259632" y="1863204"/>
            <a:ext cx="2587625" cy="2501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548260"/>
            <a:ext cx="17859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4365104"/>
            <a:ext cx="349567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5017566"/>
            <a:ext cx="1800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979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834A62BC-298C-4D82-AC87-64D3BE62089B}" type="datetime1">
              <a:rPr lang="de-DE" sz="800" smtClean="0">
                <a:solidFill>
                  <a:schemeClr val="bg1"/>
                </a:solidFill>
              </a:rPr>
              <a:pPr eaLnBrk="1" hangingPunct="1"/>
              <a:t>11.01.2013</a:t>
            </a:fld>
            <a:endParaRPr lang="de-DE" sz="800" smtClean="0">
              <a:solidFill>
                <a:schemeClr val="bg1"/>
              </a:solidFill>
            </a:endParaRPr>
          </a:p>
        </p:txBody>
      </p:sp>
      <p:sp>
        <p:nvSpPr>
          <p:cNvPr id="19459"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9460"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1D887CE6-A0DD-4701-ABE8-B869CBEDE8C1}" type="slidenum">
              <a:rPr lang="de-DE" sz="800" smtClean="0">
                <a:solidFill>
                  <a:schemeClr val="bg1"/>
                </a:solidFill>
              </a:rPr>
              <a:pPr eaLnBrk="1" hangingPunct="1"/>
              <a:t>16</a:t>
            </a:fld>
            <a:endParaRPr lang="de-DE" sz="800" smtClean="0">
              <a:solidFill>
                <a:schemeClr val="bg1"/>
              </a:solidFill>
            </a:endParaRPr>
          </a:p>
        </p:txBody>
      </p:sp>
      <p:sp>
        <p:nvSpPr>
          <p:cNvPr id="19461" name="Rectangle 2"/>
          <p:cNvSpPr>
            <a:spLocks noGrp="1" noChangeArrowheads="1"/>
          </p:cNvSpPr>
          <p:nvPr>
            <p:ph type="title"/>
          </p:nvPr>
        </p:nvSpPr>
        <p:spPr/>
        <p:txBody>
          <a:bodyPr/>
          <a:lstStyle/>
          <a:p>
            <a:pPr eaLnBrk="1" hangingPunct="1"/>
            <a:r>
              <a:rPr lang="de-DE" smtClean="0"/>
              <a:t>Der Schutz von Marken</a:t>
            </a:r>
          </a:p>
        </p:txBody>
      </p:sp>
      <p:sp>
        <p:nvSpPr>
          <p:cNvPr id="19462" name="Rectangle 3"/>
          <p:cNvSpPr>
            <a:spLocks noGrp="1" noChangeArrowheads="1"/>
          </p:cNvSpPr>
          <p:nvPr>
            <p:ph type="body" idx="1"/>
          </p:nvPr>
        </p:nvSpPr>
        <p:spPr/>
        <p:txBody>
          <a:bodyPr/>
          <a:lstStyle/>
          <a:p>
            <a:pPr eaLnBrk="1" hangingPunct="1">
              <a:buFontTx/>
              <a:buNone/>
            </a:pPr>
            <a:r>
              <a:rPr lang="de-DE" smtClean="0"/>
              <a:t>Was kann geschützt werden?</a:t>
            </a:r>
          </a:p>
          <a:p>
            <a:pPr eaLnBrk="1" hangingPunct="1"/>
            <a:r>
              <a:rPr lang="de-DE" smtClean="0"/>
              <a:t>Wortmarke</a:t>
            </a:r>
          </a:p>
          <a:p>
            <a:pPr eaLnBrk="1" hangingPunct="1"/>
            <a:r>
              <a:rPr lang="de-DE" smtClean="0"/>
              <a:t>Bildmarke</a:t>
            </a:r>
          </a:p>
          <a:p>
            <a:pPr eaLnBrk="1" hangingPunct="1"/>
            <a:r>
              <a:rPr lang="de-DE" smtClean="0"/>
              <a:t>Wort/Bildmarke</a:t>
            </a:r>
          </a:p>
          <a:p>
            <a:pPr eaLnBrk="1" hangingPunct="1"/>
            <a:r>
              <a:rPr lang="de-DE" smtClean="0"/>
              <a:t>Hörzeichen</a:t>
            </a:r>
          </a:p>
          <a:p>
            <a:pPr eaLnBrk="1" hangingPunct="1"/>
            <a:r>
              <a:rPr lang="de-DE" smtClean="0"/>
              <a:t>Tonzeichen</a:t>
            </a:r>
          </a:p>
          <a:p>
            <a:pPr eaLnBrk="1" hangingPunct="1">
              <a:buFontTx/>
              <a:buNone/>
            </a:pPr>
            <a:endParaRPr lang="de-DE" smtClean="0"/>
          </a:p>
          <a:p>
            <a:pPr eaLnBrk="1" hangingPunct="1">
              <a:buFontTx/>
              <a:buNone/>
            </a:pPr>
            <a:r>
              <a:rPr lang="de-DE" smtClean="0"/>
              <a:t>Schutzdauer</a:t>
            </a:r>
          </a:p>
          <a:p>
            <a:pPr eaLnBrk="1" hangingPunct="1"/>
            <a:r>
              <a:rPr lang="de-DE" smtClean="0"/>
              <a:t>Zunächst 10 Jahre, danach beliebige Verlängerung um jeweils 10 Jahre</a:t>
            </a:r>
          </a:p>
          <a:p>
            <a:pPr eaLnBrk="1" hangingPunct="1">
              <a:buFontTx/>
              <a:buNone/>
            </a:pPr>
            <a:endParaRPr lang="de-DE" smtClean="0"/>
          </a:p>
        </p:txBody>
      </p:sp>
    </p:spTree>
    <p:extLst>
      <p:ext uri="{BB962C8B-B14F-4D97-AF65-F5344CB8AC3E}">
        <p14:creationId xmlns:p14="http://schemas.microsoft.com/office/powerpoint/2010/main" val="192835665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8C099B77-2B1C-491E-B83A-E1287E7AD155}" type="datetime1">
              <a:rPr lang="de-DE" sz="800" smtClean="0">
                <a:solidFill>
                  <a:schemeClr val="bg1"/>
                </a:solidFill>
              </a:rPr>
              <a:pPr eaLnBrk="1" hangingPunct="1"/>
              <a:t>11.01.2013</a:t>
            </a:fld>
            <a:endParaRPr lang="de-DE" sz="800" smtClean="0">
              <a:solidFill>
                <a:schemeClr val="bg1"/>
              </a:solidFill>
            </a:endParaRPr>
          </a:p>
        </p:txBody>
      </p:sp>
      <p:sp>
        <p:nvSpPr>
          <p:cNvPr id="20483"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0484"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9A38EA87-702C-4CB9-8EA2-28BFC5A002DC}" type="slidenum">
              <a:rPr lang="de-DE" sz="800" smtClean="0">
                <a:solidFill>
                  <a:schemeClr val="bg1"/>
                </a:solidFill>
              </a:rPr>
              <a:pPr eaLnBrk="1" hangingPunct="1"/>
              <a:t>17</a:t>
            </a:fld>
            <a:endParaRPr lang="de-DE" sz="800" smtClean="0">
              <a:solidFill>
                <a:schemeClr val="bg1"/>
              </a:solidFill>
            </a:endParaRPr>
          </a:p>
        </p:txBody>
      </p:sp>
      <p:sp>
        <p:nvSpPr>
          <p:cNvPr id="20485" name="Rectangle 2"/>
          <p:cNvSpPr>
            <a:spLocks noGrp="1" noChangeArrowheads="1"/>
          </p:cNvSpPr>
          <p:nvPr>
            <p:ph type="title"/>
          </p:nvPr>
        </p:nvSpPr>
        <p:spPr>
          <a:xfrm>
            <a:off x="323528" y="980728"/>
            <a:ext cx="6370638" cy="1187599"/>
          </a:xfrm>
        </p:spPr>
        <p:txBody>
          <a:bodyPr/>
          <a:lstStyle/>
          <a:p>
            <a:pPr eaLnBrk="1" hangingPunct="1"/>
            <a:r>
              <a:rPr lang="de-DE" sz="2000" dirty="0" smtClean="0"/>
              <a:t>Beispielhafte Markenanmeldungen</a:t>
            </a:r>
          </a:p>
        </p:txBody>
      </p:sp>
      <p:pic>
        <p:nvPicPr>
          <p:cNvPr id="20486"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536" y="1772816"/>
            <a:ext cx="8348663" cy="4498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589157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FCE0C4C2-BAE7-4C4F-BBFE-CA7B90A52BA5}" type="datetime1">
              <a:rPr lang="de-DE" sz="800" smtClean="0">
                <a:solidFill>
                  <a:schemeClr val="bg1"/>
                </a:solidFill>
              </a:rPr>
              <a:pPr eaLnBrk="1" hangingPunct="1"/>
              <a:t>11.01.2013</a:t>
            </a:fld>
            <a:endParaRPr lang="de-DE" sz="800" smtClean="0">
              <a:solidFill>
                <a:schemeClr val="bg1"/>
              </a:solidFill>
            </a:endParaRPr>
          </a:p>
        </p:txBody>
      </p:sp>
      <p:sp>
        <p:nvSpPr>
          <p:cNvPr id="21507"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1508"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4844FE69-3E68-4158-A451-0CA41E24DAB6}" type="slidenum">
              <a:rPr lang="de-DE" sz="800" smtClean="0">
                <a:solidFill>
                  <a:schemeClr val="bg1"/>
                </a:solidFill>
              </a:rPr>
              <a:pPr eaLnBrk="1" hangingPunct="1"/>
              <a:t>18</a:t>
            </a:fld>
            <a:endParaRPr lang="de-DE" sz="800" smtClean="0">
              <a:solidFill>
                <a:schemeClr val="bg1"/>
              </a:solidFill>
            </a:endParaRPr>
          </a:p>
        </p:txBody>
      </p:sp>
      <p:sp>
        <p:nvSpPr>
          <p:cNvPr id="342018" name="Rectangle 2"/>
          <p:cNvSpPr>
            <a:spLocks noGrp="1" noChangeArrowheads="1"/>
          </p:cNvSpPr>
          <p:nvPr>
            <p:ph type="title"/>
          </p:nvPr>
        </p:nvSpPr>
        <p:spPr>
          <a:xfrm>
            <a:off x="323528" y="1124744"/>
            <a:ext cx="7772400" cy="762000"/>
          </a:xfrm>
        </p:spPr>
        <p:txBody>
          <a:bodyPr/>
          <a:lstStyle/>
          <a:p>
            <a:pPr eaLnBrk="1" hangingPunct="1"/>
            <a:r>
              <a:rPr lang="de-DE" dirty="0" smtClean="0"/>
              <a:t>Die Wertigkeit von Patentinformationen</a:t>
            </a:r>
            <a:endParaRPr lang="de-DE" dirty="0" smtClean="0">
              <a:solidFill>
                <a:schemeClr val="tx1"/>
              </a:solidFill>
            </a:endParaRPr>
          </a:p>
        </p:txBody>
      </p:sp>
      <p:sp>
        <p:nvSpPr>
          <p:cNvPr id="342019" name="Rectangle 3"/>
          <p:cNvSpPr>
            <a:spLocks noGrp="1" noChangeArrowheads="1"/>
          </p:cNvSpPr>
          <p:nvPr>
            <p:ph type="body" idx="1"/>
          </p:nvPr>
        </p:nvSpPr>
        <p:spPr>
          <a:xfrm>
            <a:off x="358775" y="2060848"/>
            <a:ext cx="8348663" cy="4236765"/>
          </a:xfrm>
        </p:spPr>
        <p:txBody>
          <a:bodyPr/>
          <a:lstStyle/>
          <a:p>
            <a:pPr eaLnBrk="1" hangingPunct="1">
              <a:lnSpc>
                <a:spcPct val="90000"/>
              </a:lnSpc>
            </a:pPr>
            <a:r>
              <a:rPr lang="de-DE" sz="2000" dirty="0" smtClean="0"/>
              <a:t>Warum ist die Suche nach Patentinformationen wichtig?</a:t>
            </a:r>
          </a:p>
          <a:p>
            <a:pPr eaLnBrk="1" hangingPunct="1">
              <a:lnSpc>
                <a:spcPct val="90000"/>
              </a:lnSpc>
            </a:pPr>
            <a:endParaRPr lang="de-DE" sz="2000" dirty="0" smtClean="0"/>
          </a:p>
          <a:p>
            <a:pPr eaLnBrk="1" hangingPunct="1"/>
            <a:r>
              <a:rPr lang="de-DE" sz="2000" dirty="0" smtClean="0"/>
              <a:t>Was kann ich im Patentbereich selbst recherchieren?</a:t>
            </a:r>
          </a:p>
          <a:p>
            <a:pPr eaLnBrk="1" hangingPunct="1"/>
            <a:endParaRPr lang="de-DE" sz="2000" dirty="0" smtClean="0"/>
          </a:p>
          <a:p>
            <a:pPr eaLnBrk="1" hangingPunct="1"/>
            <a:r>
              <a:rPr lang="de-DE" sz="2000" dirty="0" smtClean="0"/>
              <a:t>Was bringen mir Informationen aus Online-Datenbanken an Mehrwert gegenüber anderen Informationsquellen (Printmedien, Internet u.a.)?</a:t>
            </a:r>
          </a:p>
          <a:p>
            <a:pPr eaLnBrk="1" hangingPunct="1"/>
            <a:endParaRPr lang="de-DE" sz="2000" dirty="0" smtClean="0"/>
          </a:p>
          <a:p>
            <a:pPr eaLnBrk="1" hangingPunct="1"/>
            <a:endParaRPr lang="de-DE" sz="2000" dirty="0" smtClean="0"/>
          </a:p>
          <a:p>
            <a:pPr eaLnBrk="1" hangingPunct="1"/>
            <a:endParaRPr lang="de-DE" sz="2000" dirty="0" smtClean="0"/>
          </a:p>
          <a:p>
            <a:pPr eaLnBrk="1" hangingPunct="1"/>
            <a:endParaRPr lang="de-DE" sz="2000" dirty="0" smtClean="0"/>
          </a:p>
          <a:p>
            <a:pPr eaLnBrk="1" hangingPunct="1"/>
            <a:endParaRPr lang="de-DE" dirty="0" smtClean="0"/>
          </a:p>
          <a:p>
            <a:pPr eaLnBrk="1" hangingPunct="1"/>
            <a:endParaRPr lang="de-DE" sz="1400" dirty="0" smtClean="0"/>
          </a:p>
        </p:txBody>
      </p:sp>
    </p:spTree>
    <p:extLst>
      <p:ext uri="{BB962C8B-B14F-4D97-AF65-F5344CB8AC3E}">
        <p14:creationId xmlns:p14="http://schemas.microsoft.com/office/powerpoint/2010/main" val="6954547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2018"/>
                                        </p:tgtEl>
                                        <p:attrNameLst>
                                          <p:attrName>style.visibility</p:attrName>
                                        </p:attrNameLst>
                                      </p:cBhvr>
                                      <p:to>
                                        <p:strVal val="visible"/>
                                      </p:to>
                                    </p:set>
                                    <p:anim calcmode="lin" valueType="num">
                                      <p:cBhvr additive="base">
                                        <p:cTn id="7" dur="500" fill="hold"/>
                                        <p:tgtEl>
                                          <p:spTgt spid="342018"/>
                                        </p:tgtEl>
                                        <p:attrNameLst>
                                          <p:attrName>ppt_x</p:attrName>
                                        </p:attrNameLst>
                                      </p:cBhvr>
                                      <p:tavLst>
                                        <p:tav tm="0">
                                          <p:val>
                                            <p:strVal val="0-#ppt_w/2"/>
                                          </p:val>
                                        </p:tav>
                                        <p:tav tm="100000">
                                          <p:val>
                                            <p:strVal val="#ppt_x"/>
                                          </p:val>
                                        </p:tav>
                                      </p:tavLst>
                                    </p:anim>
                                    <p:anim calcmode="lin" valueType="num">
                                      <p:cBhvr additive="base">
                                        <p:cTn id="8" dur="500" fill="hold"/>
                                        <p:tgtEl>
                                          <p:spTgt spid="3420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2000"/>
                                  </p:stCondLst>
                                  <p:childTnLst>
                                    <p:set>
                                      <p:cBhvr>
                                        <p:cTn id="11" dur="1" fill="hold">
                                          <p:stCondLst>
                                            <p:cond delay="0"/>
                                          </p:stCondLst>
                                        </p:cTn>
                                        <p:tgtEl>
                                          <p:spTgt spid="342019">
                                            <p:txEl>
                                              <p:pRg st="0" end="0"/>
                                            </p:txEl>
                                          </p:spTgt>
                                        </p:tgtEl>
                                        <p:attrNameLst>
                                          <p:attrName>style.visibility</p:attrName>
                                        </p:attrNameLst>
                                      </p:cBhvr>
                                      <p:to>
                                        <p:strVal val="visible"/>
                                      </p:to>
                                    </p:set>
                                    <p:animEffect transition="in" filter="wipe(left)">
                                      <p:cBhvr>
                                        <p:cTn id="12" dur="500"/>
                                        <p:tgtEl>
                                          <p:spTgt spid="342019">
                                            <p:txEl>
                                              <p:pRg st="0" end="0"/>
                                            </p:txEl>
                                          </p:spTgt>
                                        </p:tgtEl>
                                      </p:cBhvr>
                                    </p:animEffect>
                                  </p:childTnLst>
                                </p:cTn>
                              </p:par>
                            </p:childTnLst>
                          </p:cTn>
                        </p:par>
                        <p:par>
                          <p:cTn id="13" fill="hold" nodeType="afterGroup">
                            <p:stCondLst>
                              <p:cond delay="3000"/>
                            </p:stCondLst>
                            <p:childTnLst>
                              <p:par>
                                <p:cTn id="14" presetID="22" presetClass="entr" presetSubtype="8" fill="hold" grpId="0" nodeType="afterEffect">
                                  <p:stCondLst>
                                    <p:cond delay="2000"/>
                                  </p:stCondLst>
                                  <p:childTnLst>
                                    <p:set>
                                      <p:cBhvr>
                                        <p:cTn id="15" dur="1" fill="hold">
                                          <p:stCondLst>
                                            <p:cond delay="0"/>
                                          </p:stCondLst>
                                        </p:cTn>
                                        <p:tgtEl>
                                          <p:spTgt spid="342019">
                                            <p:txEl>
                                              <p:pRg st="2" end="2"/>
                                            </p:txEl>
                                          </p:spTgt>
                                        </p:tgtEl>
                                        <p:attrNameLst>
                                          <p:attrName>style.visibility</p:attrName>
                                        </p:attrNameLst>
                                      </p:cBhvr>
                                      <p:to>
                                        <p:strVal val="visible"/>
                                      </p:to>
                                    </p:set>
                                    <p:animEffect transition="in" filter="wipe(left)">
                                      <p:cBhvr>
                                        <p:cTn id="16" dur="500"/>
                                        <p:tgtEl>
                                          <p:spTgt spid="342019">
                                            <p:txEl>
                                              <p:pRg st="2" end="2"/>
                                            </p:txEl>
                                          </p:spTgt>
                                        </p:tgtEl>
                                      </p:cBhvr>
                                    </p:animEffect>
                                  </p:childTnLst>
                                </p:cTn>
                              </p:par>
                            </p:childTnLst>
                          </p:cTn>
                        </p:par>
                        <p:par>
                          <p:cTn id="17" fill="hold" nodeType="afterGroup">
                            <p:stCondLst>
                              <p:cond delay="5500"/>
                            </p:stCondLst>
                            <p:childTnLst>
                              <p:par>
                                <p:cTn id="18" presetID="22" presetClass="entr" presetSubtype="8" fill="hold" grpId="0" nodeType="afterEffect">
                                  <p:stCondLst>
                                    <p:cond delay="2000"/>
                                  </p:stCondLst>
                                  <p:childTnLst>
                                    <p:set>
                                      <p:cBhvr>
                                        <p:cTn id="19" dur="1" fill="hold">
                                          <p:stCondLst>
                                            <p:cond delay="0"/>
                                          </p:stCondLst>
                                        </p:cTn>
                                        <p:tgtEl>
                                          <p:spTgt spid="342019">
                                            <p:txEl>
                                              <p:pRg st="4" end="4"/>
                                            </p:txEl>
                                          </p:spTgt>
                                        </p:tgtEl>
                                        <p:attrNameLst>
                                          <p:attrName>style.visibility</p:attrName>
                                        </p:attrNameLst>
                                      </p:cBhvr>
                                      <p:to>
                                        <p:strVal val="visible"/>
                                      </p:to>
                                    </p:set>
                                    <p:animEffect transition="in" filter="wipe(left)">
                                      <p:cBhvr>
                                        <p:cTn id="20" dur="500"/>
                                        <p:tgtEl>
                                          <p:spTgt spid="342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autoUpdateAnimBg="0"/>
      <p:bldP spid="342019" grpId="0" build="p" autoUpdateAnimBg="0" advAuto="200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01747005-7F8B-4AC7-A634-8970628D3349}" type="datetime1">
              <a:rPr lang="de-DE" sz="800" smtClean="0">
                <a:solidFill>
                  <a:schemeClr val="bg1"/>
                </a:solidFill>
              </a:rPr>
              <a:pPr eaLnBrk="1" hangingPunct="1"/>
              <a:t>11.01.2013</a:t>
            </a:fld>
            <a:endParaRPr lang="de-DE" sz="800" smtClean="0">
              <a:solidFill>
                <a:schemeClr val="bg1"/>
              </a:solidFill>
            </a:endParaRPr>
          </a:p>
        </p:txBody>
      </p:sp>
      <p:sp>
        <p:nvSpPr>
          <p:cNvPr id="22531"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2532"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81C47D06-6015-472C-80C6-116E2E7F416E}" type="slidenum">
              <a:rPr lang="de-DE" sz="800" smtClean="0">
                <a:solidFill>
                  <a:schemeClr val="bg1"/>
                </a:solidFill>
              </a:rPr>
              <a:pPr eaLnBrk="1" hangingPunct="1"/>
              <a:t>19</a:t>
            </a:fld>
            <a:endParaRPr lang="de-DE" sz="800" smtClean="0">
              <a:solidFill>
                <a:schemeClr val="bg1"/>
              </a:solidFill>
            </a:endParaRPr>
          </a:p>
        </p:txBody>
      </p:sp>
      <p:sp>
        <p:nvSpPr>
          <p:cNvPr id="22533" name="Rectangle 2"/>
          <p:cNvSpPr>
            <a:spLocks noGrp="1" noChangeArrowheads="1"/>
          </p:cNvSpPr>
          <p:nvPr>
            <p:ph type="title"/>
          </p:nvPr>
        </p:nvSpPr>
        <p:spPr>
          <a:xfrm>
            <a:off x="323528" y="980727"/>
            <a:ext cx="6370638" cy="539527"/>
          </a:xfrm>
        </p:spPr>
        <p:txBody>
          <a:bodyPr/>
          <a:lstStyle/>
          <a:p>
            <a:pPr eaLnBrk="1" hangingPunct="1"/>
            <a:r>
              <a:rPr lang="de-DE" dirty="0" smtClean="0"/>
              <a:t>Verschiedene Arten von Patentrecherchen</a:t>
            </a:r>
          </a:p>
        </p:txBody>
      </p:sp>
      <p:sp>
        <p:nvSpPr>
          <p:cNvPr id="22534" name="Rectangle 3"/>
          <p:cNvSpPr>
            <a:spLocks noGrp="1" noChangeArrowheads="1"/>
          </p:cNvSpPr>
          <p:nvPr>
            <p:ph type="body" idx="1"/>
          </p:nvPr>
        </p:nvSpPr>
        <p:spPr>
          <a:xfrm>
            <a:off x="712788" y="1619250"/>
            <a:ext cx="7550150" cy="4189413"/>
          </a:xfrm>
        </p:spPr>
        <p:txBody>
          <a:bodyPr/>
          <a:lstStyle/>
          <a:p>
            <a:pPr eaLnBrk="1" hangingPunct="1"/>
            <a:endParaRPr lang="de-DE" dirty="0" smtClean="0"/>
          </a:p>
          <a:p>
            <a:pPr eaLnBrk="1" hangingPunct="1"/>
            <a:r>
              <a:rPr lang="de-DE" dirty="0" smtClean="0"/>
              <a:t>Rechtsbezogene Recherchen</a:t>
            </a:r>
          </a:p>
          <a:p>
            <a:pPr lvl="1" eaLnBrk="1" hangingPunct="1"/>
            <a:r>
              <a:rPr lang="de-DE" dirty="0" err="1" smtClean="0"/>
              <a:t>Rechtsstandsrecherchen</a:t>
            </a:r>
            <a:endParaRPr lang="de-DE" dirty="0" smtClean="0"/>
          </a:p>
          <a:p>
            <a:pPr lvl="1" eaLnBrk="1" hangingPunct="1"/>
            <a:r>
              <a:rPr lang="de-DE" dirty="0" smtClean="0"/>
              <a:t>Namensrecherchen</a:t>
            </a:r>
          </a:p>
          <a:p>
            <a:pPr lvl="1" eaLnBrk="1" hangingPunct="1"/>
            <a:r>
              <a:rPr lang="de-DE" dirty="0" smtClean="0"/>
              <a:t>Patentfamilienrecherchen</a:t>
            </a:r>
          </a:p>
          <a:p>
            <a:pPr lvl="1" eaLnBrk="1" hangingPunct="1"/>
            <a:r>
              <a:rPr lang="de-DE" dirty="0" smtClean="0"/>
              <a:t>Verletzungsrecherchen</a:t>
            </a:r>
          </a:p>
          <a:p>
            <a:pPr lvl="1" eaLnBrk="1" hangingPunct="1"/>
            <a:r>
              <a:rPr lang="de-DE" dirty="0" smtClean="0"/>
              <a:t>Überwachungsrecherchen</a:t>
            </a:r>
          </a:p>
          <a:p>
            <a:pPr lvl="1" eaLnBrk="1" hangingPunct="1"/>
            <a:endParaRPr lang="de-DE" dirty="0" smtClean="0"/>
          </a:p>
          <a:p>
            <a:pPr eaLnBrk="1" hangingPunct="1"/>
            <a:r>
              <a:rPr lang="de-DE" dirty="0" smtClean="0"/>
              <a:t>Informationsrecherchen:</a:t>
            </a:r>
          </a:p>
          <a:p>
            <a:pPr lvl="1" eaLnBrk="1" hangingPunct="1"/>
            <a:r>
              <a:rPr lang="de-DE" dirty="0" smtClean="0"/>
              <a:t>Technische Informationsrecherchen (Sachrecherchen)</a:t>
            </a:r>
          </a:p>
          <a:p>
            <a:pPr lvl="1" eaLnBrk="1" hangingPunct="1"/>
            <a:r>
              <a:rPr lang="de-DE" dirty="0" smtClean="0"/>
              <a:t>Patentstatistische Analysen</a:t>
            </a:r>
          </a:p>
        </p:txBody>
      </p:sp>
    </p:spTree>
    <p:extLst>
      <p:ext uri="{BB962C8B-B14F-4D97-AF65-F5344CB8AC3E}">
        <p14:creationId xmlns:p14="http://schemas.microsoft.com/office/powerpoint/2010/main" val="1224607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4">
                                            <p:txEl>
                                              <p:pRg st="2" end="2"/>
                                            </p:txEl>
                                          </p:spTgt>
                                        </p:tgtEl>
                                        <p:attrNameLst>
                                          <p:attrName>style.visibility</p:attrName>
                                        </p:attrNameLst>
                                      </p:cBhvr>
                                      <p:to>
                                        <p:strVal val="visible"/>
                                      </p:to>
                                    </p:set>
                                    <p:anim calcmode="lin" valueType="num">
                                      <p:cBhvr additive="base">
                                        <p:cTn id="7" dur="500" fill="hold"/>
                                        <p:tgtEl>
                                          <p:spTgt spid="2253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4">
                                            <p:txEl>
                                              <p:pRg st="3" end="3"/>
                                            </p:txEl>
                                          </p:spTgt>
                                        </p:tgtEl>
                                        <p:attrNameLst>
                                          <p:attrName>style.visibility</p:attrName>
                                        </p:attrNameLst>
                                      </p:cBhvr>
                                      <p:to>
                                        <p:strVal val="visible"/>
                                      </p:to>
                                    </p:set>
                                    <p:anim calcmode="lin" valueType="num">
                                      <p:cBhvr additive="base">
                                        <p:cTn id="13" dur="500" fill="hold"/>
                                        <p:tgtEl>
                                          <p:spTgt spid="2253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34">
                                            <p:txEl>
                                              <p:pRg st="4" end="4"/>
                                            </p:txEl>
                                          </p:spTgt>
                                        </p:tgtEl>
                                        <p:attrNameLst>
                                          <p:attrName>style.visibility</p:attrName>
                                        </p:attrNameLst>
                                      </p:cBhvr>
                                      <p:to>
                                        <p:strVal val="visible"/>
                                      </p:to>
                                    </p:set>
                                    <p:anim calcmode="lin" valueType="num">
                                      <p:cBhvr additive="base">
                                        <p:cTn id="19" dur="500" fill="hold"/>
                                        <p:tgtEl>
                                          <p:spTgt spid="2253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534">
                                            <p:txEl>
                                              <p:pRg st="5" end="5"/>
                                            </p:txEl>
                                          </p:spTgt>
                                        </p:tgtEl>
                                        <p:attrNameLst>
                                          <p:attrName>style.visibility</p:attrName>
                                        </p:attrNameLst>
                                      </p:cBhvr>
                                      <p:to>
                                        <p:strVal val="visible"/>
                                      </p:to>
                                    </p:set>
                                    <p:anim calcmode="lin" valueType="num">
                                      <p:cBhvr additive="base">
                                        <p:cTn id="25" dur="500" fill="hold"/>
                                        <p:tgtEl>
                                          <p:spTgt spid="2253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534">
                                            <p:txEl>
                                              <p:pRg st="6" end="6"/>
                                            </p:txEl>
                                          </p:spTgt>
                                        </p:tgtEl>
                                        <p:attrNameLst>
                                          <p:attrName>style.visibility</p:attrName>
                                        </p:attrNameLst>
                                      </p:cBhvr>
                                      <p:to>
                                        <p:strVal val="visible"/>
                                      </p:to>
                                    </p:set>
                                    <p:anim calcmode="lin" valueType="num">
                                      <p:cBhvr additive="base">
                                        <p:cTn id="31" dur="500" fill="hold"/>
                                        <p:tgtEl>
                                          <p:spTgt spid="2253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534">
                                            <p:txEl>
                                              <p:pRg st="8" end="8"/>
                                            </p:txEl>
                                          </p:spTgt>
                                        </p:tgtEl>
                                        <p:attrNameLst>
                                          <p:attrName>style.visibility</p:attrName>
                                        </p:attrNameLst>
                                      </p:cBhvr>
                                      <p:to>
                                        <p:strVal val="visible"/>
                                      </p:to>
                                    </p:set>
                                    <p:anim calcmode="lin" valueType="num">
                                      <p:cBhvr additive="base">
                                        <p:cTn id="37" dur="500" fill="hold"/>
                                        <p:tgtEl>
                                          <p:spTgt spid="2253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34">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534">
                                            <p:txEl>
                                              <p:pRg st="9" end="9"/>
                                            </p:txEl>
                                          </p:spTgt>
                                        </p:tgtEl>
                                        <p:attrNameLst>
                                          <p:attrName>style.visibility</p:attrName>
                                        </p:attrNameLst>
                                      </p:cBhvr>
                                      <p:to>
                                        <p:strVal val="visible"/>
                                      </p:to>
                                    </p:set>
                                    <p:anim calcmode="lin" valueType="num">
                                      <p:cBhvr additive="base">
                                        <p:cTn id="41" dur="500" fill="hold"/>
                                        <p:tgtEl>
                                          <p:spTgt spid="2253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2534">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2534">
                                            <p:txEl>
                                              <p:pRg st="10" end="10"/>
                                            </p:txEl>
                                          </p:spTgt>
                                        </p:tgtEl>
                                        <p:attrNameLst>
                                          <p:attrName>style.visibility</p:attrName>
                                        </p:attrNameLst>
                                      </p:cBhvr>
                                      <p:to>
                                        <p:strVal val="visible"/>
                                      </p:to>
                                    </p:set>
                                    <p:anim calcmode="lin" valueType="num">
                                      <p:cBhvr additive="base">
                                        <p:cTn id="45" dur="500" fill="hold"/>
                                        <p:tgtEl>
                                          <p:spTgt spid="22534">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253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3C03D5F-3320-41CF-8783-977922F20F30}" type="datetime1">
              <a:rPr lang="de-DE" sz="800" smtClean="0">
                <a:solidFill>
                  <a:schemeClr val="bg1"/>
                </a:solidFill>
              </a:rPr>
              <a:pPr eaLnBrk="1" hangingPunct="1"/>
              <a:t>11.01.2013</a:t>
            </a:fld>
            <a:endParaRPr lang="de-DE" sz="800" smtClean="0">
              <a:solidFill>
                <a:schemeClr val="bg1"/>
              </a:solidFill>
            </a:endParaRPr>
          </a:p>
        </p:txBody>
      </p:sp>
      <p:sp>
        <p:nvSpPr>
          <p:cNvPr id="3075"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3076"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7CDA7882-363D-4612-9485-3CD511BE47A6}" type="slidenum">
              <a:rPr lang="de-DE" sz="800" smtClean="0">
                <a:solidFill>
                  <a:schemeClr val="bg1"/>
                </a:solidFill>
              </a:rPr>
              <a:pPr eaLnBrk="1" hangingPunct="1"/>
              <a:t>2</a:t>
            </a:fld>
            <a:endParaRPr lang="de-DE" sz="800" smtClean="0">
              <a:solidFill>
                <a:schemeClr val="bg1"/>
              </a:solidFill>
            </a:endParaRPr>
          </a:p>
        </p:txBody>
      </p:sp>
      <p:sp>
        <p:nvSpPr>
          <p:cNvPr id="3077" name="Rectangle 2"/>
          <p:cNvSpPr>
            <a:spLocks noGrp="1" noChangeArrowheads="1"/>
          </p:cNvSpPr>
          <p:nvPr>
            <p:ph type="title"/>
          </p:nvPr>
        </p:nvSpPr>
        <p:spPr/>
        <p:txBody>
          <a:bodyPr/>
          <a:lstStyle/>
          <a:p>
            <a:pPr eaLnBrk="1" hangingPunct="1"/>
            <a:r>
              <a:rPr lang="de-DE" smtClean="0"/>
              <a:t>Patente als unverzichtbare Informationsquellen</a:t>
            </a:r>
          </a:p>
        </p:txBody>
      </p:sp>
      <p:sp>
        <p:nvSpPr>
          <p:cNvPr id="3078" name="Rectangle 3"/>
          <p:cNvSpPr>
            <a:spLocks noGrp="1" noChangeArrowheads="1"/>
          </p:cNvSpPr>
          <p:nvPr>
            <p:ph type="body" idx="1"/>
          </p:nvPr>
        </p:nvSpPr>
        <p:spPr/>
        <p:txBody>
          <a:bodyPr/>
          <a:lstStyle/>
          <a:p>
            <a:pPr marL="0" indent="0" eaLnBrk="1" hangingPunct="1">
              <a:buNone/>
            </a:pPr>
            <a:r>
              <a:rPr lang="de-DE" dirty="0" smtClean="0"/>
              <a:t>Definition:</a:t>
            </a:r>
          </a:p>
          <a:p>
            <a:pPr marL="0" indent="0" eaLnBrk="1" hangingPunct="1">
              <a:buNone/>
            </a:pPr>
            <a:r>
              <a:rPr lang="de-DE" sz="1200" dirty="0" smtClean="0"/>
              <a:t>Ein Patent ist ein technisches Schutzrecht, das</a:t>
            </a:r>
          </a:p>
          <a:p>
            <a:pPr marL="0" indent="0">
              <a:buNone/>
            </a:pPr>
            <a:r>
              <a:rPr lang="de-DE" sz="1200" b="1" dirty="0" smtClean="0"/>
              <a:t>drei </a:t>
            </a:r>
            <a:r>
              <a:rPr lang="de-DE" sz="1200" b="1" dirty="0"/>
              <a:t>Anforderungen</a:t>
            </a:r>
            <a:r>
              <a:rPr lang="de-DE" sz="1200" dirty="0"/>
              <a:t> </a:t>
            </a:r>
            <a:r>
              <a:rPr lang="de-DE" sz="1200" dirty="0" smtClean="0"/>
              <a:t>erfüllen muss: </a:t>
            </a:r>
            <a:endParaRPr lang="de-DE" sz="1200" dirty="0"/>
          </a:p>
          <a:p>
            <a:r>
              <a:rPr lang="de-DE" sz="1200" b="1" dirty="0"/>
              <a:t>    1. Neuheit</a:t>
            </a:r>
            <a:r>
              <a:rPr lang="de-DE" sz="1200" dirty="0"/>
              <a:t>: </a:t>
            </a:r>
            <a:r>
              <a:rPr lang="de-DE" sz="1200" b="1" i="1" dirty="0"/>
              <a:t>weltweit neu</a:t>
            </a:r>
            <a:r>
              <a:rPr lang="de-DE" sz="1200" dirty="0"/>
              <a:t> </a:t>
            </a:r>
          </a:p>
          <a:p>
            <a:r>
              <a:rPr lang="de-DE" sz="1200" dirty="0"/>
              <a:t>neu = nicht zum </a:t>
            </a:r>
            <a:r>
              <a:rPr lang="de-DE" sz="1200" b="1" i="1" dirty="0"/>
              <a:t>Stand der Technik </a:t>
            </a:r>
            <a:r>
              <a:rPr lang="de-DE" sz="1200" dirty="0"/>
              <a:t>gehörend (</a:t>
            </a:r>
            <a:r>
              <a:rPr lang="de-DE" sz="1200" dirty="0" err="1"/>
              <a:t>umfaßt</a:t>
            </a:r>
            <a:r>
              <a:rPr lang="de-DE" sz="1200" dirty="0"/>
              <a:t> alles technische Wissen, das irgendwann veröffentlicht wurde bzw. irgendwo in der Welt benutzt wird</a:t>
            </a:r>
          </a:p>
          <a:p>
            <a:r>
              <a:rPr lang="de-DE" sz="1200" b="1" i="1" dirty="0"/>
              <a:t>keine</a:t>
            </a:r>
            <a:r>
              <a:rPr lang="de-DE" sz="1200" dirty="0"/>
              <a:t> </a:t>
            </a:r>
            <a:r>
              <a:rPr lang="de-DE" sz="1200" b="1" i="1" dirty="0"/>
              <a:t>Veröffentlichung</a:t>
            </a:r>
            <a:r>
              <a:rPr lang="de-DE" sz="1200" dirty="0"/>
              <a:t> vor Anmeldung</a:t>
            </a:r>
          </a:p>
          <a:p>
            <a:r>
              <a:rPr lang="de-DE" sz="1200" b="1" i="1" dirty="0"/>
              <a:t>Veröffentlichung</a:t>
            </a:r>
            <a:r>
              <a:rPr lang="de-DE" sz="1200" dirty="0"/>
              <a:t>: jede Bekanntmachung an eine nicht zur Geheimhaltung verpflichtete Person (Präsentationen auf Ausstellungen und Messen, Beschreibungen der Erfindung durch Vorträge oder (eigene oder fremde) Publikationen)</a:t>
            </a:r>
          </a:p>
          <a:p>
            <a:r>
              <a:rPr lang="de-DE" sz="1200" b="1" dirty="0"/>
              <a:t>    2. Erfinderische Tätigkeit</a:t>
            </a:r>
            <a:r>
              <a:rPr lang="de-DE" sz="1200" dirty="0"/>
              <a:t> nennenswerter Unterschied gegenüber dem vorhandenen Stand der Technik (Erfindungshöhe)</a:t>
            </a:r>
          </a:p>
          <a:p>
            <a:r>
              <a:rPr lang="de-DE" sz="1200" dirty="0"/>
              <a:t>neue Merkmale "erfunden"</a:t>
            </a:r>
          </a:p>
          <a:p>
            <a:r>
              <a:rPr lang="de-DE" sz="1200" dirty="0"/>
              <a:t>an sich bekannten Merkmale werden überraschend neu kombiniert oder werden von einem Nachbargebiet übertragen</a:t>
            </a:r>
          </a:p>
          <a:p>
            <a:r>
              <a:rPr lang="de-DE" sz="1200" b="1" dirty="0"/>
              <a:t>    3. Gewerbliche Anwendbarkeit</a:t>
            </a:r>
            <a:r>
              <a:rPr lang="de-DE" sz="1200" dirty="0"/>
              <a:t> Gegenstand eines Patents ist gewerblich anwendbar, wenn er auf irgendeinem gewerblichen Gebiet hergestellt oder benutzt werden kann</a:t>
            </a:r>
          </a:p>
          <a:p>
            <a:r>
              <a:rPr lang="de-DE" sz="1200" dirty="0"/>
              <a:t>denkbare gewerbliche Verwertung ist ausreichend</a:t>
            </a:r>
          </a:p>
          <a:p>
            <a:pPr marL="0" indent="0" eaLnBrk="1" hangingPunct="1">
              <a:buNone/>
            </a:pPr>
            <a:endParaRPr lang="de-DE" sz="1200" dirty="0" smtClean="0"/>
          </a:p>
        </p:txBody>
      </p:sp>
    </p:spTree>
    <p:extLst>
      <p:ext uri="{BB962C8B-B14F-4D97-AF65-F5344CB8AC3E}">
        <p14:creationId xmlns:p14="http://schemas.microsoft.com/office/powerpoint/2010/main" val="1479841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xEl>
                                              <p:pRg st="3" end="3"/>
                                            </p:txEl>
                                          </p:spTgt>
                                        </p:tgtEl>
                                        <p:attrNameLst>
                                          <p:attrName>style.visibility</p:attrName>
                                        </p:attrNameLst>
                                      </p:cBhvr>
                                      <p:to>
                                        <p:strVal val="visible"/>
                                      </p:to>
                                    </p:set>
                                    <p:anim calcmode="lin" valueType="num">
                                      <p:cBhvr additive="base">
                                        <p:cTn id="7" dur="500" fill="hold"/>
                                        <p:tgtEl>
                                          <p:spTgt spid="307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8">
                                            <p:txEl>
                                              <p:pRg st="4" end="4"/>
                                            </p:txEl>
                                          </p:spTgt>
                                        </p:tgtEl>
                                        <p:attrNameLst>
                                          <p:attrName>style.visibility</p:attrName>
                                        </p:attrNameLst>
                                      </p:cBhvr>
                                      <p:to>
                                        <p:strVal val="visible"/>
                                      </p:to>
                                    </p:set>
                                    <p:anim calcmode="lin" valueType="num">
                                      <p:cBhvr additive="base">
                                        <p:cTn id="11" dur="500" fill="hold"/>
                                        <p:tgtEl>
                                          <p:spTgt spid="307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8">
                                            <p:txEl>
                                              <p:pRg st="5" end="5"/>
                                            </p:txEl>
                                          </p:spTgt>
                                        </p:tgtEl>
                                        <p:attrNameLst>
                                          <p:attrName>style.visibility</p:attrName>
                                        </p:attrNameLst>
                                      </p:cBhvr>
                                      <p:to>
                                        <p:strVal val="visible"/>
                                      </p:to>
                                    </p:set>
                                    <p:anim calcmode="lin" valueType="num">
                                      <p:cBhvr additive="base">
                                        <p:cTn id="15" dur="500" fill="hold"/>
                                        <p:tgtEl>
                                          <p:spTgt spid="307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7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8">
                                            <p:txEl>
                                              <p:pRg st="6" end="6"/>
                                            </p:txEl>
                                          </p:spTgt>
                                        </p:tgtEl>
                                        <p:attrNameLst>
                                          <p:attrName>style.visibility</p:attrName>
                                        </p:attrNameLst>
                                      </p:cBhvr>
                                      <p:to>
                                        <p:strVal val="visible"/>
                                      </p:to>
                                    </p:set>
                                    <p:anim calcmode="lin" valueType="num">
                                      <p:cBhvr additive="base">
                                        <p:cTn id="19" dur="500" fill="hold"/>
                                        <p:tgtEl>
                                          <p:spTgt spid="307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8">
                                            <p:txEl>
                                              <p:pRg st="7" end="7"/>
                                            </p:txEl>
                                          </p:spTgt>
                                        </p:tgtEl>
                                        <p:attrNameLst>
                                          <p:attrName>style.visibility</p:attrName>
                                        </p:attrNameLst>
                                      </p:cBhvr>
                                      <p:to>
                                        <p:strVal val="visible"/>
                                      </p:to>
                                    </p:set>
                                    <p:anim calcmode="lin" valueType="num">
                                      <p:cBhvr additive="base">
                                        <p:cTn id="25" dur="500" fill="hold"/>
                                        <p:tgtEl>
                                          <p:spTgt spid="3078">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8">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8">
                                            <p:txEl>
                                              <p:pRg st="8" end="8"/>
                                            </p:txEl>
                                          </p:spTgt>
                                        </p:tgtEl>
                                        <p:attrNameLst>
                                          <p:attrName>style.visibility</p:attrName>
                                        </p:attrNameLst>
                                      </p:cBhvr>
                                      <p:to>
                                        <p:strVal val="visible"/>
                                      </p:to>
                                    </p:set>
                                    <p:anim calcmode="lin" valueType="num">
                                      <p:cBhvr additive="base">
                                        <p:cTn id="29" dur="500" fill="hold"/>
                                        <p:tgtEl>
                                          <p:spTgt spid="3078">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8">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8">
                                            <p:txEl>
                                              <p:pRg st="9" end="9"/>
                                            </p:txEl>
                                          </p:spTgt>
                                        </p:tgtEl>
                                        <p:attrNameLst>
                                          <p:attrName>style.visibility</p:attrName>
                                        </p:attrNameLst>
                                      </p:cBhvr>
                                      <p:to>
                                        <p:strVal val="visible"/>
                                      </p:to>
                                    </p:set>
                                    <p:anim calcmode="lin" valueType="num">
                                      <p:cBhvr additive="base">
                                        <p:cTn id="33" dur="500" fill="hold"/>
                                        <p:tgtEl>
                                          <p:spTgt spid="3078">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7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78">
                                            <p:txEl>
                                              <p:pRg st="10" end="10"/>
                                            </p:txEl>
                                          </p:spTgt>
                                        </p:tgtEl>
                                        <p:attrNameLst>
                                          <p:attrName>style.visibility</p:attrName>
                                        </p:attrNameLst>
                                      </p:cBhvr>
                                      <p:to>
                                        <p:strVal val="visible"/>
                                      </p:to>
                                    </p:set>
                                    <p:anim calcmode="lin" valueType="num">
                                      <p:cBhvr additive="base">
                                        <p:cTn id="39" dur="500" fill="hold"/>
                                        <p:tgtEl>
                                          <p:spTgt spid="3078">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78">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78">
                                            <p:txEl>
                                              <p:pRg st="11" end="11"/>
                                            </p:txEl>
                                          </p:spTgt>
                                        </p:tgtEl>
                                        <p:attrNameLst>
                                          <p:attrName>style.visibility</p:attrName>
                                        </p:attrNameLst>
                                      </p:cBhvr>
                                      <p:to>
                                        <p:strVal val="visible"/>
                                      </p:to>
                                    </p:set>
                                    <p:anim calcmode="lin" valueType="num">
                                      <p:cBhvr additive="base">
                                        <p:cTn id="43" dur="500" fill="hold"/>
                                        <p:tgtEl>
                                          <p:spTgt spid="3078">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Datumsplatzhalter 5"/>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557DC52C-CC54-45FC-ABC4-791836FD1D96}" type="datetime1">
              <a:rPr lang="de-DE" sz="800" smtClean="0">
                <a:solidFill>
                  <a:schemeClr val="bg1"/>
                </a:solidFill>
              </a:rPr>
              <a:pPr eaLnBrk="1" hangingPunct="1"/>
              <a:t>11.01.2013</a:t>
            </a:fld>
            <a:endParaRPr lang="de-DE" sz="800" smtClean="0">
              <a:solidFill>
                <a:schemeClr val="bg1"/>
              </a:solidFill>
            </a:endParaRPr>
          </a:p>
        </p:txBody>
      </p:sp>
      <p:sp>
        <p:nvSpPr>
          <p:cNvPr id="24579" name="Fußzeilenplatzhalter 6"/>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4580" name="Foliennummernplatzhalter 7"/>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62BA14E8-6732-41C1-A8D4-D801613774F9}" type="slidenum">
              <a:rPr lang="de-DE" sz="800" smtClean="0">
                <a:solidFill>
                  <a:schemeClr val="bg1"/>
                </a:solidFill>
              </a:rPr>
              <a:pPr eaLnBrk="1" hangingPunct="1"/>
              <a:t>20</a:t>
            </a:fld>
            <a:endParaRPr lang="de-DE" sz="800" smtClean="0">
              <a:solidFill>
                <a:schemeClr val="bg1"/>
              </a:solidFill>
            </a:endParaRPr>
          </a:p>
        </p:txBody>
      </p:sp>
      <p:sp>
        <p:nvSpPr>
          <p:cNvPr id="24581" name="Rectangle 2"/>
          <p:cNvSpPr>
            <a:spLocks noGrp="1" noChangeArrowheads="1"/>
          </p:cNvSpPr>
          <p:nvPr>
            <p:ph type="title"/>
          </p:nvPr>
        </p:nvSpPr>
        <p:spPr>
          <a:xfrm>
            <a:off x="347663" y="450850"/>
            <a:ext cx="5951537" cy="571500"/>
          </a:xfrm>
        </p:spPr>
        <p:txBody>
          <a:bodyPr/>
          <a:lstStyle/>
          <a:p>
            <a:pPr eaLnBrk="1" hangingPunct="1"/>
            <a:r>
              <a:rPr lang="de-DE" sz="2000" smtClean="0"/>
              <a:t>Gewerbliche Schutzrechte</a:t>
            </a:r>
            <a:r>
              <a:rPr lang="de-DE" sz="1800" smtClean="0"/>
              <a:t> </a:t>
            </a:r>
            <a:br>
              <a:rPr lang="de-DE" sz="1800" smtClean="0"/>
            </a:br>
            <a:r>
              <a:rPr lang="de-DE" sz="1400" smtClean="0"/>
              <a:t>an einem bekannten Produkt</a:t>
            </a:r>
          </a:p>
        </p:txBody>
      </p:sp>
      <p:pic>
        <p:nvPicPr>
          <p:cNvPr id="348163" name="Picture 3" descr="teamgeist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16238" y="1898650"/>
            <a:ext cx="3167062" cy="2546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64" name="Picture 4" descr="teamgeist_illu"/>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332538" y="3992563"/>
            <a:ext cx="2197100" cy="2132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65" name="Text Box 5"/>
          <p:cNvSpPr txBox="1">
            <a:spLocks noChangeArrowheads="1"/>
          </p:cNvSpPr>
          <p:nvPr/>
        </p:nvSpPr>
        <p:spPr bwMode="auto">
          <a:xfrm>
            <a:off x="0" y="3276600"/>
            <a:ext cx="2506663"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50000"/>
              </a:spcBef>
              <a:buFontTx/>
              <a:buNone/>
            </a:pPr>
            <a:r>
              <a:rPr lang="de-DE" sz="1800">
                <a:latin typeface="Verdana" pitchFamily="34" charset="0"/>
              </a:rPr>
              <a:t>Design</a:t>
            </a:r>
            <a:r>
              <a:rPr lang="de-DE" sz="2000">
                <a:latin typeface="Verdana" pitchFamily="34" charset="0"/>
              </a:rPr>
              <a:t> </a:t>
            </a:r>
            <a:r>
              <a:rPr lang="de-DE" sz="1800">
                <a:solidFill>
                  <a:srgbClr val="0F6B34"/>
                </a:solidFill>
                <a:latin typeface="Verdana" pitchFamily="34" charset="0"/>
              </a:rPr>
              <a:t>Geschmacksmuster</a:t>
            </a:r>
          </a:p>
        </p:txBody>
      </p:sp>
      <p:sp>
        <p:nvSpPr>
          <p:cNvPr id="348166" name="Text Box 6"/>
          <p:cNvSpPr txBox="1">
            <a:spLocks noChangeArrowheads="1"/>
          </p:cNvSpPr>
          <p:nvPr/>
        </p:nvSpPr>
        <p:spPr bwMode="auto">
          <a:xfrm>
            <a:off x="582613" y="5516563"/>
            <a:ext cx="3286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a:spcBef>
                <a:spcPct val="50000"/>
              </a:spcBef>
              <a:buFontTx/>
              <a:buNone/>
            </a:pPr>
            <a:r>
              <a:rPr lang="de-DE" sz="2000">
                <a:latin typeface="Verdana" pitchFamily="34" charset="0"/>
              </a:rPr>
              <a:t>Technische Merkmale</a:t>
            </a:r>
            <a:r>
              <a:rPr lang="de-DE" sz="2000">
                <a:solidFill>
                  <a:srgbClr val="0F6B34"/>
                </a:solidFill>
                <a:latin typeface="Verdana" pitchFamily="34" charset="0"/>
              </a:rPr>
              <a:t/>
            </a:r>
            <a:br>
              <a:rPr lang="de-DE" sz="2000">
                <a:solidFill>
                  <a:srgbClr val="0F6B34"/>
                </a:solidFill>
                <a:latin typeface="Verdana" pitchFamily="34" charset="0"/>
              </a:rPr>
            </a:br>
            <a:r>
              <a:rPr lang="de-DE" sz="2000">
                <a:solidFill>
                  <a:schemeClr val="tx2"/>
                </a:solidFill>
                <a:latin typeface="Verdana" pitchFamily="34" charset="0"/>
              </a:rPr>
              <a:t>Patent, Gebrauchsmuster</a:t>
            </a:r>
          </a:p>
        </p:txBody>
      </p:sp>
      <p:sp>
        <p:nvSpPr>
          <p:cNvPr id="348167" name="Line 7"/>
          <p:cNvSpPr>
            <a:spLocks noChangeShapeType="1"/>
          </p:cNvSpPr>
          <p:nvPr/>
        </p:nvSpPr>
        <p:spPr bwMode="auto">
          <a:xfrm flipV="1">
            <a:off x="2532063" y="2895600"/>
            <a:ext cx="1055687" cy="457200"/>
          </a:xfrm>
          <a:prstGeom prst="line">
            <a:avLst/>
          </a:prstGeom>
          <a:noFill/>
          <a:ln w="28575">
            <a:solidFill>
              <a:srgbClr val="0F6B3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48168" name="Line 8"/>
          <p:cNvSpPr>
            <a:spLocks noChangeShapeType="1"/>
          </p:cNvSpPr>
          <p:nvPr/>
        </p:nvSpPr>
        <p:spPr bwMode="auto">
          <a:xfrm flipV="1">
            <a:off x="2532063" y="3429000"/>
            <a:ext cx="1055687" cy="76200"/>
          </a:xfrm>
          <a:prstGeom prst="line">
            <a:avLst/>
          </a:prstGeom>
          <a:noFill/>
          <a:ln w="28575">
            <a:solidFill>
              <a:srgbClr val="0F6B3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48169" name="Line 9"/>
          <p:cNvSpPr>
            <a:spLocks noChangeShapeType="1"/>
          </p:cNvSpPr>
          <p:nvPr/>
        </p:nvSpPr>
        <p:spPr bwMode="auto">
          <a:xfrm flipV="1">
            <a:off x="3906838" y="4648200"/>
            <a:ext cx="3478212" cy="94138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48170" name="Line 10"/>
          <p:cNvSpPr>
            <a:spLocks noChangeShapeType="1"/>
          </p:cNvSpPr>
          <p:nvPr/>
        </p:nvSpPr>
        <p:spPr bwMode="auto">
          <a:xfrm flipV="1">
            <a:off x="3906838" y="5029200"/>
            <a:ext cx="3478212" cy="70485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48171" name="Line 11"/>
          <p:cNvSpPr>
            <a:spLocks noChangeShapeType="1"/>
          </p:cNvSpPr>
          <p:nvPr/>
        </p:nvSpPr>
        <p:spPr bwMode="auto">
          <a:xfrm flipV="1">
            <a:off x="3906838" y="5715000"/>
            <a:ext cx="3055937" cy="161925"/>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1" name="Text Box 12"/>
          <p:cNvSpPr txBox="1">
            <a:spLocks noChangeArrowheads="1"/>
          </p:cNvSpPr>
          <p:nvPr/>
        </p:nvSpPr>
        <p:spPr bwMode="auto">
          <a:xfrm>
            <a:off x="6846888" y="2338388"/>
            <a:ext cx="1714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50000"/>
              </a:spcBef>
              <a:buFontTx/>
              <a:buNone/>
            </a:pPr>
            <a:endParaRPr lang="de-DE" sz="2000">
              <a:latin typeface="Verdana" pitchFamily="34" charset="0"/>
            </a:endParaRPr>
          </a:p>
        </p:txBody>
      </p:sp>
      <p:sp>
        <p:nvSpPr>
          <p:cNvPr id="348173" name="Text Box 13"/>
          <p:cNvSpPr txBox="1">
            <a:spLocks noChangeArrowheads="1"/>
          </p:cNvSpPr>
          <p:nvPr/>
        </p:nvSpPr>
        <p:spPr bwMode="auto">
          <a:xfrm>
            <a:off x="7456488" y="2492375"/>
            <a:ext cx="13033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50000"/>
              </a:spcBef>
              <a:buFontTx/>
              <a:buNone/>
            </a:pPr>
            <a:r>
              <a:rPr lang="de-DE" sz="2000">
                <a:latin typeface="Verdana" pitchFamily="34" charset="0"/>
              </a:rPr>
              <a:t>Zeichen</a:t>
            </a:r>
            <a:r>
              <a:rPr lang="de-DE" sz="2000">
                <a:solidFill>
                  <a:srgbClr val="0F6B34"/>
                </a:solidFill>
                <a:latin typeface="Verdana" pitchFamily="34" charset="0"/>
              </a:rPr>
              <a:t/>
            </a:r>
            <a:br>
              <a:rPr lang="de-DE" sz="2000">
                <a:solidFill>
                  <a:srgbClr val="0F6B34"/>
                </a:solidFill>
                <a:latin typeface="Verdana" pitchFamily="34" charset="0"/>
              </a:rPr>
            </a:br>
            <a:r>
              <a:rPr lang="de-DE" sz="2000">
                <a:solidFill>
                  <a:schemeClr val="folHlink"/>
                </a:solidFill>
                <a:latin typeface="Verdana" pitchFamily="34" charset="0"/>
              </a:rPr>
              <a:t>Marke</a:t>
            </a:r>
          </a:p>
        </p:txBody>
      </p:sp>
      <p:sp>
        <p:nvSpPr>
          <p:cNvPr id="348174" name="Line 14"/>
          <p:cNvSpPr>
            <a:spLocks noChangeShapeType="1"/>
          </p:cNvSpPr>
          <p:nvPr/>
        </p:nvSpPr>
        <p:spPr bwMode="auto">
          <a:xfrm flipH="1">
            <a:off x="5556250" y="2667000"/>
            <a:ext cx="1862138" cy="0"/>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48175" name="Line 15"/>
          <p:cNvSpPr>
            <a:spLocks noChangeShapeType="1"/>
          </p:cNvSpPr>
          <p:nvPr/>
        </p:nvSpPr>
        <p:spPr bwMode="auto">
          <a:xfrm flipH="1">
            <a:off x="5908675" y="2819400"/>
            <a:ext cx="1476375" cy="1084263"/>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3718761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additive="base">
                                        <p:cTn id="7" dur="500" fill="hold"/>
                                        <p:tgtEl>
                                          <p:spTgt spid="348163"/>
                                        </p:tgtEl>
                                        <p:attrNameLst>
                                          <p:attrName>ppt_x</p:attrName>
                                        </p:attrNameLst>
                                      </p:cBhvr>
                                      <p:tavLst>
                                        <p:tav tm="0">
                                          <p:val>
                                            <p:strVal val="#ppt_x"/>
                                          </p:val>
                                        </p:tav>
                                        <p:tav tm="100000">
                                          <p:val>
                                            <p:strVal val="#ppt_x"/>
                                          </p:val>
                                        </p:tav>
                                      </p:tavLst>
                                    </p:anim>
                                    <p:anim calcmode="lin" valueType="num">
                                      <p:cBhvr additive="base">
                                        <p:cTn id="8" dur="500" fill="hold"/>
                                        <p:tgtEl>
                                          <p:spTgt spid="348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65"/>
                                        </p:tgtEl>
                                        <p:attrNameLst>
                                          <p:attrName>style.visibility</p:attrName>
                                        </p:attrNameLst>
                                      </p:cBhvr>
                                      <p:to>
                                        <p:strVal val="visible"/>
                                      </p:to>
                                    </p:set>
                                    <p:anim calcmode="lin" valueType="num">
                                      <p:cBhvr additive="base">
                                        <p:cTn id="13" dur="500" fill="hold"/>
                                        <p:tgtEl>
                                          <p:spTgt spid="348165"/>
                                        </p:tgtEl>
                                        <p:attrNameLst>
                                          <p:attrName>ppt_x</p:attrName>
                                        </p:attrNameLst>
                                      </p:cBhvr>
                                      <p:tavLst>
                                        <p:tav tm="0">
                                          <p:val>
                                            <p:strVal val="0-#ppt_w/2"/>
                                          </p:val>
                                        </p:tav>
                                        <p:tav tm="100000">
                                          <p:val>
                                            <p:strVal val="#ppt_x"/>
                                          </p:val>
                                        </p:tav>
                                      </p:tavLst>
                                    </p:anim>
                                    <p:anim calcmode="lin" valueType="num">
                                      <p:cBhvr additive="base">
                                        <p:cTn id="14" dur="500" fill="hold"/>
                                        <p:tgtEl>
                                          <p:spTgt spid="34816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8166"/>
                                        </p:tgtEl>
                                        <p:attrNameLst>
                                          <p:attrName>style.visibility</p:attrName>
                                        </p:attrNameLst>
                                      </p:cBhvr>
                                      <p:to>
                                        <p:strVal val="visible"/>
                                      </p:to>
                                    </p:set>
                                    <p:anim calcmode="lin" valueType="num">
                                      <p:cBhvr additive="base">
                                        <p:cTn id="19" dur="500" fill="hold"/>
                                        <p:tgtEl>
                                          <p:spTgt spid="348166"/>
                                        </p:tgtEl>
                                        <p:attrNameLst>
                                          <p:attrName>ppt_x</p:attrName>
                                        </p:attrNameLst>
                                      </p:cBhvr>
                                      <p:tavLst>
                                        <p:tav tm="0">
                                          <p:val>
                                            <p:strVal val="0-#ppt_w/2"/>
                                          </p:val>
                                        </p:tav>
                                        <p:tav tm="100000">
                                          <p:val>
                                            <p:strVal val="#ppt_x"/>
                                          </p:val>
                                        </p:tav>
                                      </p:tavLst>
                                    </p:anim>
                                    <p:anim calcmode="lin" valueType="num">
                                      <p:cBhvr additive="base">
                                        <p:cTn id="20" dur="500" fill="hold"/>
                                        <p:tgtEl>
                                          <p:spTgt spid="34816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8173"/>
                                        </p:tgtEl>
                                        <p:attrNameLst>
                                          <p:attrName>style.visibility</p:attrName>
                                        </p:attrNameLst>
                                      </p:cBhvr>
                                      <p:to>
                                        <p:strVal val="visible"/>
                                      </p:to>
                                    </p:set>
                                    <p:anim calcmode="lin" valueType="num">
                                      <p:cBhvr additive="base">
                                        <p:cTn id="25" dur="500" fill="hold"/>
                                        <p:tgtEl>
                                          <p:spTgt spid="348173"/>
                                        </p:tgtEl>
                                        <p:attrNameLst>
                                          <p:attrName>ppt_x</p:attrName>
                                        </p:attrNameLst>
                                      </p:cBhvr>
                                      <p:tavLst>
                                        <p:tav tm="0">
                                          <p:val>
                                            <p:strVal val="0-#ppt_w/2"/>
                                          </p:val>
                                        </p:tav>
                                        <p:tav tm="100000">
                                          <p:val>
                                            <p:strVal val="#ppt_x"/>
                                          </p:val>
                                        </p:tav>
                                      </p:tavLst>
                                    </p:anim>
                                    <p:anim calcmode="lin" valueType="num">
                                      <p:cBhvr additive="base">
                                        <p:cTn id="26" dur="500" fill="hold"/>
                                        <p:tgtEl>
                                          <p:spTgt spid="3481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8167"/>
                                        </p:tgtEl>
                                        <p:attrNameLst>
                                          <p:attrName>style.visibility</p:attrName>
                                        </p:attrNameLst>
                                      </p:cBhvr>
                                      <p:to>
                                        <p:strVal val="visible"/>
                                      </p:to>
                                    </p:set>
                                    <p:anim calcmode="lin" valueType="num">
                                      <p:cBhvr additive="base">
                                        <p:cTn id="31" dur="500" fill="hold"/>
                                        <p:tgtEl>
                                          <p:spTgt spid="348167"/>
                                        </p:tgtEl>
                                        <p:attrNameLst>
                                          <p:attrName>ppt_x</p:attrName>
                                        </p:attrNameLst>
                                      </p:cBhvr>
                                      <p:tavLst>
                                        <p:tav tm="0">
                                          <p:val>
                                            <p:strVal val="0-#ppt_w/2"/>
                                          </p:val>
                                        </p:tav>
                                        <p:tav tm="100000">
                                          <p:val>
                                            <p:strVal val="#ppt_x"/>
                                          </p:val>
                                        </p:tav>
                                      </p:tavLst>
                                    </p:anim>
                                    <p:anim calcmode="lin" valueType="num">
                                      <p:cBhvr additive="base">
                                        <p:cTn id="32" dur="500" fill="hold"/>
                                        <p:tgtEl>
                                          <p:spTgt spid="34816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8168"/>
                                        </p:tgtEl>
                                        <p:attrNameLst>
                                          <p:attrName>style.visibility</p:attrName>
                                        </p:attrNameLst>
                                      </p:cBhvr>
                                      <p:to>
                                        <p:strVal val="visible"/>
                                      </p:to>
                                    </p:set>
                                    <p:anim calcmode="lin" valueType="num">
                                      <p:cBhvr additive="base">
                                        <p:cTn id="37" dur="500" fill="hold"/>
                                        <p:tgtEl>
                                          <p:spTgt spid="348168"/>
                                        </p:tgtEl>
                                        <p:attrNameLst>
                                          <p:attrName>ppt_x</p:attrName>
                                        </p:attrNameLst>
                                      </p:cBhvr>
                                      <p:tavLst>
                                        <p:tav tm="0">
                                          <p:val>
                                            <p:strVal val="0-#ppt_w/2"/>
                                          </p:val>
                                        </p:tav>
                                        <p:tav tm="100000">
                                          <p:val>
                                            <p:strVal val="#ppt_x"/>
                                          </p:val>
                                        </p:tav>
                                      </p:tavLst>
                                    </p:anim>
                                    <p:anim calcmode="lin" valueType="num">
                                      <p:cBhvr additive="base">
                                        <p:cTn id="38" dur="500" fill="hold"/>
                                        <p:tgtEl>
                                          <p:spTgt spid="34816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48174"/>
                                        </p:tgtEl>
                                        <p:attrNameLst>
                                          <p:attrName>style.visibility</p:attrName>
                                        </p:attrNameLst>
                                      </p:cBhvr>
                                      <p:to>
                                        <p:strVal val="visible"/>
                                      </p:to>
                                    </p:set>
                                    <p:anim calcmode="lin" valueType="num">
                                      <p:cBhvr additive="base">
                                        <p:cTn id="43" dur="500" fill="hold"/>
                                        <p:tgtEl>
                                          <p:spTgt spid="348174"/>
                                        </p:tgtEl>
                                        <p:attrNameLst>
                                          <p:attrName>ppt_x</p:attrName>
                                        </p:attrNameLst>
                                      </p:cBhvr>
                                      <p:tavLst>
                                        <p:tav tm="0">
                                          <p:val>
                                            <p:strVal val="0-#ppt_w/2"/>
                                          </p:val>
                                        </p:tav>
                                        <p:tav tm="100000">
                                          <p:val>
                                            <p:strVal val="#ppt_x"/>
                                          </p:val>
                                        </p:tav>
                                      </p:tavLst>
                                    </p:anim>
                                    <p:anim calcmode="lin" valueType="num">
                                      <p:cBhvr additive="base">
                                        <p:cTn id="44" dur="500" fill="hold"/>
                                        <p:tgtEl>
                                          <p:spTgt spid="34817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48175"/>
                                        </p:tgtEl>
                                        <p:attrNameLst>
                                          <p:attrName>style.visibility</p:attrName>
                                        </p:attrNameLst>
                                      </p:cBhvr>
                                      <p:to>
                                        <p:strVal val="visible"/>
                                      </p:to>
                                    </p:set>
                                    <p:anim calcmode="lin" valueType="num">
                                      <p:cBhvr additive="base">
                                        <p:cTn id="49" dur="500" fill="hold"/>
                                        <p:tgtEl>
                                          <p:spTgt spid="348175"/>
                                        </p:tgtEl>
                                        <p:attrNameLst>
                                          <p:attrName>ppt_x</p:attrName>
                                        </p:attrNameLst>
                                      </p:cBhvr>
                                      <p:tavLst>
                                        <p:tav tm="0">
                                          <p:val>
                                            <p:strVal val="0-#ppt_w/2"/>
                                          </p:val>
                                        </p:tav>
                                        <p:tav tm="100000">
                                          <p:val>
                                            <p:strVal val="#ppt_x"/>
                                          </p:val>
                                        </p:tav>
                                      </p:tavLst>
                                    </p:anim>
                                    <p:anim calcmode="lin" valueType="num">
                                      <p:cBhvr additive="base">
                                        <p:cTn id="50" dur="500" fill="hold"/>
                                        <p:tgtEl>
                                          <p:spTgt spid="34817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348164"/>
                                        </p:tgtEl>
                                        <p:attrNameLst>
                                          <p:attrName>style.visibility</p:attrName>
                                        </p:attrNameLst>
                                      </p:cBhvr>
                                      <p:to>
                                        <p:strVal val="visible"/>
                                      </p:to>
                                    </p:set>
                                    <p:anim calcmode="lin" valueType="num">
                                      <p:cBhvr additive="base">
                                        <p:cTn id="55" dur="500" fill="hold"/>
                                        <p:tgtEl>
                                          <p:spTgt spid="348164"/>
                                        </p:tgtEl>
                                        <p:attrNameLst>
                                          <p:attrName>ppt_x</p:attrName>
                                        </p:attrNameLst>
                                      </p:cBhvr>
                                      <p:tavLst>
                                        <p:tav tm="0">
                                          <p:val>
                                            <p:strVal val="#ppt_x"/>
                                          </p:val>
                                        </p:tav>
                                        <p:tav tm="100000">
                                          <p:val>
                                            <p:strVal val="#ppt_x"/>
                                          </p:val>
                                        </p:tav>
                                      </p:tavLst>
                                    </p:anim>
                                    <p:anim calcmode="lin" valueType="num">
                                      <p:cBhvr additive="base">
                                        <p:cTn id="56" dur="500" fill="hold"/>
                                        <p:tgtEl>
                                          <p:spTgt spid="348164"/>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48169"/>
                                        </p:tgtEl>
                                        <p:attrNameLst>
                                          <p:attrName>style.visibility</p:attrName>
                                        </p:attrNameLst>
                                      </p:cBhvr>
                                      <p:to>
                                        <p:strVal val="visible"/>
                                      </p:to>
                                    </p:set>
                                    <p:anim calcmode="lin" valueType="num">
                                      <p:cBhvr additive="base">
                                        <p:cTn id="61" dur="500" fill="hold"/>
                                        <p:tgtEl>
                                          <p:spTgt spid="348169"/>
                                        </p:tgtEl>
                                        <p:attrNameLst>
                                          <p:attrName>ppt_x</p:attrName>
                                        </p:attrNameLst>
                                      </p:cBhvr>
                                      <p:tavLst>
                                        <p:tav tm="0">
                                          <p:val>
                                            <p:strVal val="0-#ppt_w/2"/>
                                          </p:val>
                                        </p:tav>
                                        <p:tav tm="100000">
                                          <p:val>
                                            <p:strVal val="#ppt_x"/>
                                          </p:val>
                                        </p:tav>
                                      </p:tavLst>
                                    </p:anim>
                                    <p:anim calcmode="lin" valueType="num">
                                      <p:cBhvr additive="base">
                                        <p:cTn id="62" dur="500" fill="hold"/>
                                        <p:tgtEl>
                                          <p:spTgt spid="34816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48170"/>
                                        </p:tgtEl>
                                        <p:attrNameLst>
                                          <p:attrName>style.visibility</p:attrName>
                                        </p:attrNameLst>
                                      </p:cBhvr>
                                      <p:to>
                                        <p:strVal val="visible"/>
                                      </p:to>
                                    </p:set>
                                    <p:anim calcmode="lin" valueType="num">
                                      <p:cBhvr additive="base">
                                        <p:cTn id="67" dur="500" fill="hold"/>
                                        <p:tgtEl>
                                          <p:spTgt spid="348170"/>
                                        </p:tgtEl>
                                        <p:attrNameLst>
                                          <p:attrName>ppt_x</p:attrName>
                                        </p:attrNameLst>
                                      </p:cBhvr>
                                      <p:tavLst>
                                        <p:tav tm="0">
                                          <p:val>
                                            <p:strVal val="0-#ppt_w/2"/>
                                          </p:val>
                                        </p:tav>
                                        <p:tav tm="100000">
                                          <p:val>
                                            <p:strVal val="#ppt_x"/>
                                          </p:val>
                                        </p:tav>
                                      </p:tavLst>
                                    </p:anim>
                                    <p:anim calcmode="lin" valueType="num">
                                      <p:cBhvr additive="base">
                                        <p:cTn id="68" dur="500" fill="hold"/>
                                        <p:tgtEl>
                                          <p:spTgt spid="34817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348171"/>
                                        </p:tgtEl>
                                        <p:attrNameLst>
                                          <p:attrName>style.visibility</p:attrName>
                                        </p:attrNameLst>
                                      </p:cBhvr>
                                      <p:to>
                                        <p:strVal val="visible"/>
                                      </p:to>
                                    </p:set>
                                    <p:anim calcmode="lin" valueType="num">
                                      <p:cBhvr additive="base">
                                        <p:cTn id="73" dur="500" fill="hold"/>
                                        <p:tgtEl>
                                          <p:spTgt spid="348171"/>
                                        </p:tgtEl>
                                        <p:attrNameLst>
                                          <p:attrName>ppt_x</p:attrName>
                                        </p:attrNameLst>
                                      </p:cBhvr>
                                      <p:tavLst>
                                        <p:tav tm="0">
                                          <p:val>
                                            <p:strVal val="0-#ppt_w/2"/>
                                          </p:val>
                                        </p:tav>
                                        <p:tav tm="100000">
                                          <p:val>
                                            <p:strVal val="#ppt_x"/>
                                          </p:val>
                                        </p:tav>
                                      </p:tavLst>
                                    </p:anim>
                                    <p:anim calcmode="lin" valueType="num">
                                      <p:cBhvr additive="base">
                                        <p:cTn id="74" dur="500" fill="hold"/>
                                        <p:tgtEl>
                                          <p:spTgt spid="348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5" grpId="0" autoUpdateAnimBg="0"/>
      <p:bldP spid="348166" grpId="0" autoUpdateAnimBg="0"/>
      <p:bldP spid="348167" grpId="0" animBg="1"/>
      <p:bldP spid="348168" grpId="0" animBg="1"/>
      <p:bldP spid="348169" grpId="0" animBg="1"/>
      <p:bldP spid="348170" grpId="0" animBg="1"/>
      <p:bldP spid="348171" grpId="0" animBg="1"/>
      <p:bldP spid="348173" grpId="0" autoUpdateAnimBg="0"/>
      <p:bldP spid="348174" grpId="0" animBg="1"/>
      <p:bldP spid="3481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2C60EC29-FE0E-4E7E-A93E-7B89A65C08FF}" type="datetime1">
              <a:rPr lang="de-DE" sz="800" smtClean="0">
                <a:solidFill>
                  <a:schemeClr val="bg1"/>
                </a:solidFill>
              </a:rPr>
              <a:pPr eaLnBrk="1" hangingPunct="1"/>
              <a:t>11.01.2013</a:t>
            </a:fld>
            <a:endParaRPr lang="de-DE" sz="800" smtClean="0">
              <a:solidFill>
                <a:schemeClr val="bg1"/>
              </a:solidFill>
            </a:endParaRPr>
          </a:p>
        </p:txBody>
      </p:sp>
      <p:sp>
        <p:nvSpPr>
          <p:cNvPr id="25603"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5604"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15DC3640-B60A-4C18-84CC-9EA7B7B28534}" type="slidenum">
              <a:rPr lang="de-DE" sz="800" smtClean="0">
                <a:solidFill>
                  <a:schemeClr val="bg1"/>
                </a:solidFill>
              </a:rPr>
              <a:pPr eaLnBrk="1" hangingPunct="1"/>
              <a:t>21</a:t>
            </a:fld>
            <a:endParaRPr lang="de-DE" sz="800" smtClean="0">
              <a:solidFill>
                <a:schemeClr val="bg1"/>
              </a:solidFill>
            </a:endParaRPr>
          </a:p>
        </p:txBody>
      </p:sp>
      <p:sp>
        <p:nvSpPr>
          <p:cNvPr id="25605" name="Rectangle 2"/>
          <p:cNvSpPr>
            <a:spLocks noGrp="1" noChangeArrowheads="1"/>
          </p:cNvSpPr>
          <p:nvPr>
            <p:ph type="title"/>
          </p:nvPr>
        </p:nvSpPr>
        <p:spPr>
          <a:xfrm>
            <a:off x="323528" y="1124743"/>
            <a:ext cx="6370638" cy="395511"/>
          </a:xfrm>
        </p:spPr>
        <p:txBody>
          <a:bodyPr/>
          <a:lstStyle/>
          <a:p>
            <a:pPr eaLnBrk="1" hangingPunct="1"/>
            <a:r>
              <a:rPr lang="de-DE" sz="1800" dirty="0" smtClean="0"/>
              <a:t>Was kann ich selbst im Patentbereich recherchieren?</a:t>
            </a:r>
          </a:p>
        </p:txBody>
      </p:sp>
      <p:sp>
        <p:nvSpPr>
          <p:cNvPr id="25606" name="Rectangle 3"/>
          <p:cNvSpPr>
            <a:spLocks noGrp="1" noChangeArrowheads="1"/>
          </p:cNvSpPr>
          <p:nvPr>
            <p:ph type="body" idx="1"/>
          </p:nvPr>
        </p:nvSpPr>
        <p:spPr/>
        <p:txBody>
          <a:bodyPr/>
          <a:lstStyle/>
          <a:p>
            <a:pPr eaLnBrk="1" hangingPunct="1"/>
            <a:endParaRPr lang="de-DE" smtClean="0"/>
          </a:p>
        </p:txBody>
      </p:sp>
    </p:spTree>
    <p:extLst>
      <p:ext uri="{BB962C8B-B14F-4D97-AF65-F5344CB8AC3E}">
        <p14:creationId xmlns:p14="http://schemas.microsoft.com/office/powerpoint/2010/main" val="13203341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09F74F1D-C2BA-4AE9-B1AE-6F57E2C9930B}" type="datetime1">
              <a:rPr lang="de-DE" sz="800" smtClean="0">
                <a:solidFill>
                  <a:schemeClr val="bg1"/>
                </a:solidFill>
              </a:rPr>
              <a:pPr eaLnBrk="1" hangingPunct="1"/>
              <a:t>11.01.2013</a:t>
            </a:fld>
            <a:endParaRPr lang="de-DE" sz="800" smtClean="0">
              <a:solidFill>
                <a:schemeClr val="bg1"/>
              </a:solidFill>
            </a:endParaRPr>
          </a:p>
        </p:txBody>
      </p:sp>
      <p:sp>
        <p:nvSpPr>
          <p:cNvPr id="26627"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6628"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640B4815-23E9-4709-A20D-90F9EE616CB4}" type="slidenum">
              <a:rPr lang="de-DE" sz="800" smtClean="0">
                <a:solidFill>
                  <a:schemeClr val="bg1"/>
                </a:solidFill>
              </a:rPr>
              <a:pPr eaLnBrk="1" hangingPunct="1"/>
              <a:t>22</a:t>
            </a:fld>
            <a:endParaRPr lang="de-DE" sz="800" smtClean="0">
              <a:solidFill>
                <a:schemeClr val="bg1"/>
              </a:solidFill>
            </a:endParaRPr>
          </a:p>
        </p:txBody>
      </p:sp>
      <p:sp>
        <p:nvSpPr>
          <p:cNvPr id="26629" name="Rectangle 2"/>
          <p:cNvSpPr>
            <a:spLocks noGrp="1" noChangeArrowheads="1"/>
          </p:cNvSpPr>
          <p:nvPr>
            <p:ph type="title"/>
          </p:nvPr>
        </p:nvSpPr>
        <p:spPr/>
        <p:txBody>
          <a:bodyPr/>
          <a:lstStyle/>
          <a:p>
            <a:pPr eaLnBrk="1" hangingPunct="1"/>
            <a:r>
              <a:rPr lang="de-DE" dirty="0" smtClean="0"/>
              <a:t>Patentquellen im </a:t>
            </a:r>
            <a:r>
              <a:rPr lang="de-DE" dirty="0"/>
              <a:t>Internet</a:t>
            </a:r>
            <a:br>
              <a:rPr lang="de-DE" dirty="0"/>
            </a:br>
            <a:r>
              <a:rPr lang="de-DE" dirty="0" smtClean="0"/>
              <a:t/>
            </a:r>
            <a:br>
              <a:rPr lang="de-DE" dirty="0" smtClean="0"/>
            </a:br>
            <a:r>
              <a:rPr lang="de-DE" sz="1000" dirty="0" smtClean="0"/>
              <a:t>http</a:t>
            </a:r>
            <a:r>
              <a:rPr lang="de-DE" sz="1000" dirty="0"/>
              <a:t>://dpma.de/</a:t>
            </a:r>
            <a:endParaRPr lang="de-DE" sz="1000" dirty="0" smtClean="0"/>
          </a:p>
        </p:txBody>
      </p:sp>
      <p:pic>
        <p:nvPicPr>
          <p:cNvPr id="26630"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3528" y="1700808"/>
            <a:ext cx="8591550" cy="4824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28208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EA1C3C08-EA40-4642-ADA9-87123E188AF1}" type="datetime1">
              <a:rPr lang="de-DE" sz="800" smtClean="0">
                <a:solidFill>
                  <a:schemeClr val="bg1"/>
                </a:solidFill>
              </a:rPr>
              <a:pPr eaLnBrk="1" hangingPunct="1"/>
              <a:t>11.01.2013</a:t>
            </a:fld>
            <a:endParaRPr lang="de-DE" sz="800" smtClean="0">
              <a:solidFill>
                <a:schemeClr val="bg1"/>
              </a:solidFill>
            </a:endParaRPr>
          </a:p>
        </p:txBody>
      </p:sp>
      <p:sp>
        <p:nvSpPr>
          <p:cNvPr id="27651"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7652"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11F8F3D9-E1CC-435F-926A-7005A6A803B5}" type="slidenum">
              <a:rPr lang="de-DE" sz="800" smtClean="0">
                <a:solidFill>
                  <a:schemeClr val="bg1"/>
                </a:solidFill>
              </a:rPr>
              <a:pPr eaLnBrk="1" hangingPunct="1"/>
              <a:t>23</a:t>
            </a:fld>
            <a:endParaRPr lang="de-DE" sz="800" smtClean="0">
              <a:solidFill>
                <a:schemeClr val="bg1"/>
              </a:solidFill>
            </a:endParaRPr>
          </a:p>
        </p:txBody>
      </p:sp>
      <p:sp>
        <p:nvSpPr>
          <p:cNvPr id="27653" name="Rectangle 2"/>
          <p:cNvSpPr>
            <a:spLocks noGrp="1" noChangeArrowheads="1"/>
          </p:cNvSpPr>
          <p:nvPr>
            <p:ph type="title"/>
          </p:nvPr>
        </p:nvSpPr>
        <p:spPr/>
        <p:txBody>
          <a:bodyPr/>
          <a:lstStyle/>
          <a:p>
            <a:pPr eaLnBrk="1" hangingPunct="1"/>
            <a:r>
              <a:rPr lang="de-DE" smtClean="0"/>
              <a:t>Patentquellen im Internet</a:t>
            </a:r>
          </a:p>
        </p:txBody>
      </p:sp>
      <p:pic>
        <p:nvPicPr>
          <p:cNvPr id="2765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8775" y="1268760"/>
            <a:ext cx="8348663" cy="50288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931648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090924FE-B2F5-4931-B0F9-EBDB8D0176F5}" type="datetime1">
              <a:rPr lang="de-DE" sz="800" smtClean="0">
                <a:solidFill>
                  <a:schemeClr val="bg1"/>
                </a:solidFill>
              </a:rPr>
              <a:pPr eaLnBrk="1" hangingPunct="1"/>
              <a:t>11.01.2013</a:t>
            </a:fld>
            <a:endParaRPr lang="de-DE" sz="800" smtClean="0">
              <a:solidFill>
                <a:schemeClr val="bg1"/>
              </a:solidFill>
            </a:endParaRPr>
          </a:p>
        </p:txBody>
      </p:sp>
      <p:sp>
        <p:nvSpPr>
          <p:cNvPr id="28675"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8676"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27042AF3-1B1F-42A1-801A-AD0733F498E2}" type="slidenum">
              <a:rPr lang="de-DE" sz="800" smtClean="0">
                <a:solidFill>
                  <a:schemeClr val="bg1"/>
                </a:solidFill>
              </a:rPr>
              <a:pPr eaLnBrk="1" hangingPunct="1"/>
              <a:t>24</a:t>
            </a:fld>
            <a:endParaRPr lang="de-DE" sz="800" smtClean="0">
              <a:solidFill>
                <a:schemeClr val="bg1"/>
              </a:solidFill>
            </a:endParaRPr>
          </a:p>
        </p:txBody>
      </p:sp>
      <p:sp>
        <p:nvSpPr>
          <p:cNvPr id="28677" name="Rectangle 2"/>
          <p:cNvSpPr>
            <a:spLocks noGrp="1" noChangeArrowheads="1"/>
          </p:cNvSpPr>
          <p:nvPr>
            <p:ph type="title"/>
          </p:nvPr>
        </p:nvSpPr>
        <p:spPr>
          <a:xfrm>
            <a:off x="539750" y="980728"/>
            <a:ext cx="7772400" cy="720080"/>
          </a:xfrm>
        </p:spPr>
        <p:txBody>
          <a:bodyPr/>
          <a:lstStyle/>
          <a:p>
            <a:pPr eaLnBrk="1" hangingPunct="1"/>
            <a:r>
              <a:rPr lang="de-DE" sz="2000" dirty="0" smtClean="0"/>
              <a:t>Patentquellen im Internet</a:t>
            </a:r>
            <a:br>
              <a:rPr lang="de-DE" sz="2000" dirty="0" smtClean="0"/>
            </a:br>
            <a:r>
              <a:rPr lang="de-DE" sz="2000" dirty="0" smtClean="0"/>
              <a:t>Recherchemöglichkeiten</a:t>
            </a:r>
          </a:p>
        </p:txBody>
      </p:sp>
      <p:pic>
        <p:nvPicPr>
          <p:cNvPr id="28678"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95129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8531EF77-CD4D-40F6-B1A4-3AABB6DDB092}" type="datetime1">
              <a:rPr lang="de-DE" sz="800" smtClean="0">
                <a:solidFill>
                  <a:schemeClr val="bg1"/>
                </a:solidFill>
              </a:rPr>
              <a:pPr eaLnBrk="1" hangingPunct="1"/>
              <a:t>11.01.2013</a:t>
            </a:fld>
            <a:endParaRPr lang="de-DE" sz="800" smtClean="0">
              <a:solidFill>
                <a:schemeClr val="bg1"/>
              </a:solidFill>
            </a:endParaRPr>
          </a:p>
        </p:txBody>
      </p:sp>
      <p:sp>
        <p:nvSpPr>
          <p:cNvPr id="29699"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29700"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53583C99-3631-4E3A-AD6A-C31C59477F28}" type="slidenum">
              <a:rPr lang="de-DE" sz="800" smtClean="0">
                <a:solidFill>
                  <a:schemeClr val="bg1"/>
                </a:solidFill>
              </a:rPr>
              <a:pPr eaLnBrk="1" hangingPunct="1"/>
              <a:t>25</a:t>
            </a:fld>
            <a:endParaRPr lang="de-DE" sz="800" smtClean="0">
              <a:solidFill>
                <a:schemeClr val="bg1"/>
              </a:solidFill>
            </a:endParaRPr>
          </a:p>
        </p:txBody>
      </p:sp>
      <p:sp>
        <p:nvSpPr>
          <p:cNvPr id="29701" name="Rectangle 2"/>
          <p:cNvSpPr>
            <a:spLocks noGrp="1" noChangeArrowheads="1"/>
          </p:cNvSpPr>
          <p:nvPr>
            <p:ph type="title"/>
          </p:nvPr>
        </p:nvSpPr>
        <p:spPr>
          <a:xfrm>
            <a:off x="323528" y="404664"/>
            <a:ext cx="6370638" cy="1115591"/>
          </a:xfrm>
        </p:spPr>
        <p:txBody>
          <a:bodyPr/>
          <a:lstStyle/>
          <a:p>
            <a:pPr eaLnBrk="1" hangingPunct="1"/>
            <a:r>
              <a:rPr lang="de-DE" dirty="0" smtClean="0"/>
              <a:t/>
            </a:r>
            <a:br>
              <a:rPr lang="de-DE" dirty="0" smtClean="0"/>
            </a:br>
            <a:r>
              <a:rPr lang="de-DE" dirty="0" smtClean="0"/>
              <a:t>Patentrecherche</a:t>
            </a:r>
            <a:r>
              <a:rPr lang="de-DE" dirty="0"/>
              <a:t/>
            </a:r>
            <a:br>
              <a:rPr lang="de-DE" dirty="0"/>
            </a:br>
            <a:r>
              <a:rPr lang="de-DE" sz="900" dirty="0"/>
              <a:t>http://depatisnet.dpma.de/DepatisNet/depatisnet?window=1&amp;space=menu&amp;content=index&amp;action=recherche</a:t>
            </a:r>
            <a:endParaRPr lang="de-DE" sz="900" dirty="0" smtClean="0"/>
          </a:p>
        </p:txBody>
      </p:sp>
      <p:sp>
        <p:nvSpPr>
          <p:cNvPr id="29702" name="Rectangle 3"/>
          <p:cNvSpPr>
            <a:spLocks noGrp="1" noChangeArrowheads="1"/>
          </p:cNvSpPr>
          <p:nvPr>
            <p:ph type="body" idx="1"/>
          </p:nvPr>
        </p:nvSpPr>
        <p:spPr/>
        <p:txBody>
          <a:bodyPr/>
          <a:lstStyle/>
          <a:p>
            <a:pPr eaLnBrk="1" hangingPunct="1"/>
            <a:endParaRPr lang="de-DE" smtClean="0"/>
          </a:p>
        </p:txBody>
      </p:sp>
      <p:pic>
        <p:nvPicPr>
          <p:cNvPr id="297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00808"/>
            <a:ext cx="8136904" cy="4825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21424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4A65C05A-3A0A-488A-B6CB-3CDDE7F33EA7}" type="datetime1">
              <a:rPr lang="de-DE" sz="800" smtClean="0">
                <a:solidFill>
                  <a:schemeClr val="bg1"/>
                </a:solidFill>
              </a:rPr>
              <a:pPr eaLnBrk="1" hangingPunct="1"/>
              <a:t>11.01.2013</a:t>
            </a:fld>
            <a:endParaRPr lang="de-DE" sz="800" smtClean="0">
              <a:solidFill>
                <a:schemeClr val="bg1"/>
              </a:solidFill>
            </a:endParaRPr>
          </a:p>
        </p:txBody>
      </p:sp>
      <p:sp>
        <p:nvSpPr>
          <p:cNvPr id="30723"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30724"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3F5D5EDE-96B4-4BCB-B4FE-BFD873B7FFA6}" type="slidenum">
              <a:rPr lang="de-DE" sz="800" smtClean="0">
                <a:solidFill>
                  <a:schemeClr val="bg1"/>
                </a:solidFill>
              </a:rPr>
              <a:pPr eaLnBrk="1" hangingPunct="1"/>
              <a:t>26</a:t>
            </a:fld>
            <a:endParaRPr lang="de-DE" sz="800" smtClean="0">
              <a:solidFill>
                <a:schemeClr val="bg1"/>
              </a:solidFill>
            </a:endParaRPr>
          </a:p>
        </p:txBody>
      </p:sp>
      <p:sp>
        <p:nvSpPr>
          <p:cNvPr id="30725" name="Rectangle 2"/>
          <p:cNvSpPr>
            <a:spLocks noGrp="1" noChangeArrowheads="1"/>
          </p:cNvSpPr>
          <p:nvPr>
            <p:ph type="title"/>
          </p:nvPr>
        </p:nvSpPr>
        <p:spPr/>
        <p:txBody>
          <a:bodyPr/>
          <a:lstStyle/>
          <a:p>
            <a:pPr eaLnBrk="1" hangingPunct="1"/>
            <a:r>
              <a:rPr lang="de-DE" smtClean="0"/>
              <a:t>Patentrecherche</a:t>
            </a:r>
          </a:p>
        </p:txBody>
      </p:sp>
      <p:pic>
        <p:nvPicPr>
          <p:cNvPr id="30726"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536" y="1412776"/>
            <a:ext cx="8348663" cy="4859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468640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D185264A-24E6-4F31-BB4E-988AC445772E}" type="datetime1">
              <a:rPr lang="de-DE" sz="800" smtClean="0">
                <a:solidFill>
                  <a:schemeClr val="bg1"/>
                </a:solidFill>
              </a:rPr>
              <a:pPr eaLnBrk="1" hangingPunct="1"/>
              <a:t>11.01.2013</a:t>
            </a:fld>
            <a:endParaRPr lang="de-DE" sz="800" smtClean="0">
              <a:solidFill>
                <a:schemeClr val="bg1"/>
              </a:solidFill>
            </a:endParaRPr>
          </a:p>
        </p:txBody>
      </p:sp>
      <p:sp>
        <p:nvSpPr>
          <p:cNvPr id="31747"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dirty="0" smtClean="0">
                <a:solidFill>
                  <a:schemeClr val="bg1"/>
                </a:solidFill>
              </a:rPr>
              <a:t>Hans-Peter Müller, IVS</a:t>
            </a:r>
          </a:p>
        </p:txBody>
      </p:sp>
      <p:sp>
        <p:nvSpPr>
          <p:cNvPr id="31748"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2F041E4-EF8A-4A2E-B34B-707660BF1241}" type="slidenum">
              <a:rPr lang="de-DE" sz="800" smtClean="0">
                <a:solidFill>
                  <a:schemeClr val="bg1"/>
                </a:solidFill>
              </a:rPr>
              <a:pPr eaLnBrk="1" hangingPunct="1"/>
              <a:t>27</a:t>
            </a:fld>
            <a:endParaRPr lang="de-DE" sz="800" smtClean="0">
              <a:solidFill>
                <a:schemeClr val="bg1"/>
              </a:solidFill>
            </a:endParaRPr>
          </a:p>
        </p:txBody>
      </p:sp>
      <p:sp>
        <p:nvSpPr>
          <p:cNvPr id="31749" name="Rectangle 2"/>
          <p:cNvSpPr>
            <a:spLocks noGrp="1" noChangeArrowheads="1"/>
          </p:cNvSpPr>
          <p:nvPr>
            <p:ph type="title"/>
          </p:nvPr>
        </p:nvSpPr>
        <p:spPr/>
        <p:txBody>
          <a:bodyPr/>
          <a:lstStyle/>
          <a:p>
            <a:pPr eaLnBrk="1" hangingPunct="1"/>
            <a:r>
              <a:rPr lang="de-DE" smtClean="0"/>
              <a:t>Die Internationale Patentklassifikation</a:t>
            </a:r>
          </a:p>
        </p:txBody>
      </p:sp>
      <p:pic>
        <p:nvPicPr>
          <p:cNvPr id="31750"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73791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endParaRPr lang="en-US" dirty="0"/>
          </a:p>
        </p:txBody>
      </p:sp>
      <p:sp>
        <p:nvSpPr>
          <p:cNvPr id="123907" name="Rectangle 2"/>
          <p:cNvSpPr>
            <a:spLocks noGrp="1" noChangeArrowheads="1"/>
          </p:cNvSpPr>
          <p:nvPr>
            <p:ph type="title"/>
          </p:nvPr>
        </p:nvSpPr>
        <p:spPr/>
        <p:txBody>
          <a:bodyPr/>
          <a:lstStyle/>
          <a:p>
            <a:r>
              <a:rPr lang="de-DE" smtClean="0"/>
              <a:t>Verletzung gewerblicher Schutzrechte</a:t>
            </a:r>
          </a:p>
        </p:txBody>
      </p:sp>
      <p:pic>
        <p:nvPicPr>
          <p:cNvPr id="12390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93477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endParaRPr lang="en-US" dirty="0"/>
          </a:p>
        </p:txBody>
      </p:sp>
      <p:sp>
        <p:nvSpPr>
          <p:cNvPr id="124931" name="Rectangle 2"/>
          <p:cNvSpPr>
            <a:spLocks noGrp="1" noChangeArrowheads="1"/>
          </p:cNvSpPr>
          <p:nvPr>
            <p:ph type="title"/>
          </p:nvPr>
        </p:nvSpPr>
        <p:spPr/>
        <p:txBody>
          <a:bodyPr/>
          <a:lstStyle/>
          <a:p>
            <a:r>
              <a:rPr lang="de-DE" smtClean="0"/>
              <a:t>Verletzung gewerblicher Schutzrechte</a:t>
            </a:r>
          </a:p>
        </p:txBody>
      </p:sp>
      <p:sp>
        <p:nvSpPr>
          <p:cNvPr id="1089539" name="Rectangle 3"/>
          <p:cNvSpPr>
            <a:spLocks noGrp="1" noChangeArrowheads="1"/>
          </p:cNvSpPr>
          <p:nvPr>
            <p:ph type="body" idx="1"/>
          </p:nvPr>
        </p:nvSpPr>
        <p:spPr/>
        <p:txBody>
          <a:bodyPr/>
          <a:lstStyle/>
          <a:p>
            <a:pPr algn="ctr">
              <a:buFont typeface="Monotype Sorts" pitchFamily="2" charset="2"/>
              <a:buNone/>
            </a:pPr>
            <a:r>
              <a:rPr lang="de-DE" sz="2000" b="1" dirty="0" smtClean="0"/>
              <a:t>Wann ist ein Nachahmen, ein Nachbau erlaubt?</a:t>
            </a:r>
          </a:p>
          <a:p>
            <a:pPr>
              <a:buFont typeface="Monotype Sorts" pitchFamily="2" charset="2"/>
              <a:buNone/>
            </a:pPr>
            <a:endParaRPr lang="de-DE" sz="2000" b="1" dirty="0" smtClean="0"/>
          </a:p>
          <a:p>
            <a:r>
              <a:rPr lang="de-DE" sz="1400" dirty="0" smtClean="0"/>
              <a:t>Grundsatz der Nachahmungsfreiheit</a:t>
            </a:r>
          </a:p>
          <a:p>
            <a:pPr>
              <a:buFont typeface="Monotype Sorts" pitchFamily="2" charset="2"/>
              <a:buNone/>
            </a:pPr>
            <a:endParaRPr lang="de-DE" sz="1400" dirty="0" smtClean="0"/>
          </a:p>
          <a:p>
            <a:r>
              <a:rPr lang="de-DE" sz="1400" dirty="0" smtClean="0"/>
              <a:t>Grundsätzlich darf jede fremde technische Idee, jede Entwicklung, jedes Verfahren und jedes Design nachgebaut bzw. verwendet werden, solange nicht Schutzrechte verletzt und nicht gegen das Gesetz gegen den unlauteren Wettbewerb (UWG) verstoßen wird.</a:t>
            </a:r>
          </a:p>
          <a:p>
            <a:endParaRPr lang="de-DE" sz="1400" dirty="0" smtClean="0"/>
          </a:p>
          <a:p>
            <a:pPr>
              <a:buFont typeface="Monotype Sorts" pitchFamily="2" charset="2"/>
              <a:buNone/>
            </a:pPr>
            <a:r>
              <a:rPr lang="de-DE" sz="1400" dirty="0" smtClean="0"/>
              <a:t>Die häufigsten Verstöße sind</a:t>
            </a:r>
          </a:p>
          <a:p>
            <a:r>
              <a:rPr lang="de-DE" sz="1400" dirty="0" smtClean="0"/>
              <a:t> Täuschung des Käufers,</a:t>
            </a:r>
          </a:p>
          <a:p>
            <a:r>
              <a:rPr lang="de-DE" sz="1400" dirty="0" smtClean="0"/>
              <a:t> Unmittelbare Leistungsübernahme,</a:t>
            </a:r>
          </a:p>
          <a:p>
            <a:r>
              <a:rPr lang="de-DE" sz="1400" dirty="0" smtClean="0"/>
              <a:t> Systematischer Nachbau mehrerer Produkte eines Unternehmens,</a:t>
            </a:r>
          </a:p>
          <a:p>
            <a:r>
              <a:rPr lang="de-DE" sz="1400" dirty="0" smtClean="0"/>
              <a:t> Ausnutzen des Fortsetzungsbedarfs.</a:t>
            </a:r>
          </a:p>
        </p:txBody>
      </p:sp>
    </p:spTree>
    <p:extLst>
      <p:ext uri="{BB962C8B-B14F-4D97-AF65-F5344CB8AC3E}">
        <p14:creationId xmlns:p14="http://schemas.microsoft.com/office/powerpoint/2010/main" val="285085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9539">
                                            <p:txEl>
                                              <p:pRg st="2" end="2"/>
                                            </p:txEl>
                                          </p:spTgt>
                                        </p:tgtEl>
                                        <p:attrNameLst>
                                          <p:attrName>style.visibility</p:attrName>
                                        </p:attrNameLst>
                                      </p:cBhvr>
                                      <p:to>
                                        <p:strVal val="visible"/>
                                      </p:to>
                                    </p:set>
                                    <p:anim calcmode="lin" valueType="num">
                                      <p:cBhvr additive="base">
                                        <p:cTn id="7" dur="500" fill="hold"/>
                                        <p:tgtEl>
                                          <p:spTgt spid="108953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9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89539">
                                            <p:txEl>
                                              <p:pRg st="4" end="4"/>
                                            </p:txEl>
                                          </p:spTgt>
                                        </p:tgtEl>
                                        <p:attrNameLst>
                                          <p:attrName>style.visibility</p:attrName>
                                        </p:attrNameLst>
                                      </p:cBhvr>
                                      <p:to>
                                        <p:strVal val="visible"/>
                                      </p:to>
                                    </p:set>
                                    <p:anim calcmode="lin" valueType="num">
                                      <p:cBhvr additive="base">
                                        <p:cTn id="13" dur="500" fill="hold"/>
                                        <p:tgtEl>
                                          <p:spTgt spid="108953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9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89539">
                                            <p:txEl>
                                              <p:pRg st="6" end="6"/>
                                            </p:txEl>
                                          </p:spTgt>
                                        </p:tgtEl>
                                        <p:attrNameLst>
                                          <p:attrName>style.visibility</p:attrName>
                                        </p:attrNameLst>
                                      </p:cBhvr>
                                      <p:to>
                                        <p:strVal val="visible"/>
                                      </p:to>
                                    </p:set>
                                    <p:anim calcmode="lin" valueType="num">
                                      <p:cBhvr additive="base">
                                        <p:cTn id="19" dur="500" fill="hold"/>
                                        <p:tgtEl>
                                          <p:spTgt spid="108953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89539">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89539">
                                            <p:txEl>
                                              <p:pRg st="7" end="7"/>
                                            </p:txEl>
                                          </p:spTgt>
                                        </p:tgtEl>
                                        <p:attrNameLst>
                                          <p:attrName>style.visibility</p:attrName>
                                        </p:attrNameLst>
                                      </p:cBhvr>
                                      <p:to>
                                        <p:strVal val="visible"/>
                                      </p:to>
                                    </p:set>
                                    <p:anim calcmode="lin" valueType="num">
                                      <p:cBhvr additive="base">
                                        <p:cTn id="23" dur="500" fill="hold"/>
                                        <p:tgtEl>
                                          <p:spTgt spid="1089539">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89539">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89539">
                                            <p:txEl>
                                              <p:pRg st="8" end="8"/>
                                            </p:txEl>
                                          </p:spTgt>
                                        </p:tgtEl>
                                        <p:attrNameLst>
                                          <p:attrName>style.visibility</p:attrName>
                                        </p:attrNameLst>
                                      </p:cBhvr>
                                      <p:to>
                                        <p:strVal val="visible"/>
                                      </p:to>
                                    </p:set>
                                    <p:anim calcmode="lin" valueType="num">
                                      <p:cBhvr additive="base">
                                        <p:cTn id="27" dur="500" fill="hold"/>
                                        <p:tgtEl>
                                          <p:spTgt spid="1089539">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89539">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89539">
                                            <p:txEl>
                                              <p:pRg st="9" end="9"/>
                                            </p:txEl>
                                          </p:spTgt>
                                        </p:tgtEl>
                                        <p:attrNameLst>
                                          <p:attrName>style.visibility</p:attrName>
                                        </p:attrNameLst>
                                      </p:cBhvr>
                                      <p:to>
                                        <p:strVal val="visible"/>
                                      </p:to>
                                    </p:set>
                                    <p:anim calcmode="lin" valueType="num">
                                      <p:cBhvr additive="base">
                                        <p:cTn id="31" dur="500" fill="hold"/>
                                        <p:tgtEl>
                                          <p:spTgt spid="1089539">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9539">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89539">
                                            <p:txEl>
                                              <p:pRg st="10" end="10"/>
                                            </p:txEl>
                                          </p:spTgt>
                                        </p:tgtEl>
                                        <p:attrNameLst>
                                          <p:attrName>style.visibility</p:attrName>
                                        </p:attrNameLst>
                                      </p:cBhvr>
                                      <p:to>
                                        <p:strVal val="visible"/>
                                      </p:to>
                                    </p:set>
                                    <p:anim calcmode="lin" valueType="num">
                                      <p:cBhvr additive="base">
                                        <p:cTn id="35" dur="500" fill="hold"/>
                                        <p:tgtEl>
                                          <p:spTgt spid="1089539">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895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6DA38C5B-EB1D-4F53-88FA-93D0ACB1EDE2}" type="datetime1">
              <a:rPr lang="de-DE" sz="800" smtClean="0">
                <a:solidFill>
                  <a:schemeClr val="bg1"/>
                </a:solidFill>
              </a:rPr>
              <a:pPr eaLnBrk="1" hangingPunct="1"/>
              <a:t>11.01.2013</a:t>
            </a:fld>
            <a:endParaRPr lang="de-DE" sz="800" smtClean="0">
              <a:solidFill>
                <a:schemeClr val="bg1"/>
              </a:solidFill>
            </a:endParaRPr>
          </a:p>
        </p:txBody>
      </p:sp>
      <p:sp>
        <p:nvSpPr>
          <p:cNvPr id="4099"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4100"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B48A0DB0-801C-4341-8EB6-3FB4F21CA8CB}" type="slidenum">
              <a:rPr lang="de-DE" sz="800" smtClean="0">
                <a:solidFill>
                  <a:schemeClr val="bg1"/>
                </a:solidFill>
              </a:rPr>
              <a:pPr eaLnBrk="1" hangingPunct="1"/>
              <a:t>3</a:t>
            </a:fld>
            <a:endParaRPr lang="de-DE" sz="800" smtClean="0">
              <a:solidFill>
                <a:schemeClr val="bg1"/>
              </a:solidFill>
            </a:endParaRPr>
          </a:p>
        </p:txBody>
      </p:sp>
      <p:sp>
        <p:nvSpPr>
          <p:cNvPr id="4101" name="Rectangle 2"/>
          <p:cNvSpPr>
            <a:spLocks noGrp="1" noChangeArrowheads="1"/>
          </p:cNvSpPr>
          <p:nvPr>
            <p:ph type="ctrTitle"/>
          </p:nvPr>
        </p:nvSpPr>
        <p:spPr>
          <a:xfrm>
            <a:off x="395288" y="980728"/>
            <a:ext cx="7377112" cy="1008112"/>
          </a:xfrm>
        </p:spPr>
        <p:txBody>
          <a:bodyPr/>
          <a:lstStyle/>
          <a:p>
            <a:pPr eaLnBrk="1" hangingPunct="1"/>
            <a:r>
              <a:rPr lang="de-DE" dirty="0" smtClean="0"/>
              <a:t>Warum gibt es Patente?</a:t>
            </a:r>
          </a:p>
        </p:txBody>
      </p:sp>
      <p:sp>
        <p:nvSpPr>
          <p:cNvPr id="302083" name="Rectangle 3"/>
          <p:cNvSpPr>
            <a:spLocks noGrp="1" noChangeArrowheads="1"/>
          </p:cNvSpPr>
          <p:nvPr>
            <p:ph type="subTitle" idx="1"/>
          </p:nvPr>
        </p:nvSpPr>
        <p:spPr>
          <a:xfrm>
            <a:off x="0" y="2420938"/>
            <a:ext cx="6156325" cy="3168650"/>
          </a:xfrm>
        </p:spPr>
        <p:txBody>
          <a:bodyPr/>
          <a:lstStyle/>
          <a:p>
            <a:pPr algn="l" eaLnBrk="1" hangingPunct="1"/>
            <a:r>
              <a:rPr lang="de-DE" dirty="0" smtClean="0"/>
              <a:t>Aus Sicht des Erfinders:</a:t>
            </a:r>
          </a:p>
          <a:p>
            <a:pPr algn="l" eaLnBrk="1" hangingPunct="1"/>
            <a:endParaRPr lang="de-DE" dirty="0" smtClean="0"/>
          </a:p>
          <a:p>
            <a:pPr algn="l" eaLnBrk="1" hangingPunct="1"/>
            <a:r>
              <a:rPr lang="de-DE" sz="2000" dirty="0" smtClean="0"/>
              <a:t>Schutz von Innovationen für den Anmelder </a:t>
            </a:r>
          </a:p>
          <a:p>
            <a:pPr algn="l" eaLnBrk="1" hangingPunct="1"/>
            <a:endParaRPr lang="de-DE" sz="2000" dirty="0" smtClean="0"/>
          </a:p>
          <a:p>
            <a:pPr algn="l" eaLnBrk="1" hangingPunct="1"/>
            <a:r>
              <a:rPr lang="de-DE" sz="2000" dirty="0" smtClean="0"/>
              <a:t>Der Anmelder hat einen Vorsprung gegenüber</a:t>
            </a:r>
          </a:p>
          <a:p>
            <a:pPr algn="l" eaLnBrk="1" hangingPunct="1"/>
            <a:r>
              <a:rPr lang="de-DE" sz="2000" dirty="0" smtClean="0"/>
              <a:t>der Konkurrenz</a:t>
            </a:r>
          </a:p>
          <a:p>
            <a:pPr algn="l" eaLnBrk="1" hangingPunct="1"/>
            <a:endParaRPr lang="de-DE" sz="2000" dirty="0" smtClean="0"/>
          </a:p>
          <a:p>
            <a:pPr algn="l" eaLnBrk="1" hangingPunct="1"/>
            <a:r>
              <a:rPr lang="de-DE" sz="2000" dirty="0" smtClean="0"/>
              <a:t>Kosten für die Entwicklung amortisieren sich</a:t>
            </a:r>
          </a:p>
          <a:p>
            <a:pPr algn="l" eaLnBrk="1" hangingPunct="1"/>
            <a:endParaRPr lang="de-DE" sz="2000" dirty="0" smtClean="0"/>
          </a:p>
        </p:txBody>
      </p:sp>
      <p:pic>
        <p:nvPicPr>
          <p:cNvPr id="41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781300"/>
            <a:ext cx="3375025" cy="3168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5"/>
          <p:cNvSpPr>
            <a:spLocks noChangeArrowheads="1"/>
          </p:cNvSpPr>
          <p:nvPr/>
        </p:nvSpPr>
        <p:spPr bwMode="auto">
          <a:xfrm>
            <a:off x="3014663" y="586105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0"/>
              </a:spcBef>
              <a:buFontTx/>
              <a:buNone/>
            </a:pPr>
            <a:r>
              <a:rPr lang="de-DE" sz="1200">
                <a:latin typeface="Times New Roman" pitchFamily="18" charset="0"/>
                <a:cs typeface="Times New Roman" pitchFamily="18" charset="0"/>
              </a:rPr>
              <a:t>        </a:t>
            </a:r>
            <a:endParaRPr lang="de-DE">
              <a:latin typeface="Times New Roman" pitchFamily="18" charset="0"/>
            </a:endParaRPr>
          </a:p>
        </p:txBody>
      </p:sp>
      <p:sp>
        <p:nvSpPr>
          <p:cNvPr id="4105" name="Rectangle 6"/>
          <p:cNvSpPr>
            <a:spLocks noChangeArrowheads="1"/>
          </p:cNvSpPr>
          <p:nvPr/>
        </p:nvSpPr>
        <p:spPr bwMode="auto">
          <a:xfrm>
            <a:off x="3014663" y="586105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0"/>
              </a:spcBef>
              <a:buFontTx/>
              <a:buNone/>
            </a:pPr>
            <a:r>
              <a:rPr lang="de-DE" sz="1200">
                <a:latin typeface="Times New Roman" pitchFamily="18" charset="0"/>
                <a:cs typeface="Times New Roman" pitchFamily="18" charset="0"/>
              </a:rPr>
              <a:t>        </a:t>
            </a:r>
            <a:endParaRPr lang="de-DE">
              <a:latin typeface="Times New Roman" pitchFamily="18" charset="0"/>
            </a:endParaRPr>
          </a:p>
        </p:txBody>
      </p:sp>
      <p:sp>
        <p:nvSpPr>
          <p:cNvPr id="4106" name="Rectangle 7"/>
          <p:cNvSpPr>
            <a:spLocks noChangeArrowheads="1"/>
          </p:cNvSpPr>
          <p:nvPr/>
        </p:nvSpPr>
        <p:spPr bwMode="auto">
          <a:xfrm>
            <a:off x="5795963" y="5949950"/>
            <a:ext cx="26638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buFontTx/>
              <a:buNone/>
            </a:pPr>
            <a:r>
              <a:rPr kumimoji="1" lang="de-DE" sz="800">
                <a:latin typeface="Times New Roman" pitchFamily="18" charset="0"/>
              </a:rPr>
              <a:t>Alva Edison</a:t>
            </a:r>
          </a:p>
          <a:p>
            <a:pPr eaLnBrk="0" hangingPunct="0">
              <a:spcBef>
                <a:spcPct val="0"/>
              </a:spcBef>
              <a:buFontTx/>
              <a:buNone/>
            </a:pPr>
            <a:r>
              <a:rPr kumimoji="1" lang="de-DE" sz="800">
                <a:latin typeface="Times New Roman" pitchFamily="18" charset="0"/>
              </a:rPr>
              <a:t>(1847–1931) benutzte im Oktober</a:t>
            </a:r>
          </a:p>
          <a:p>
            <a:pPr eaLnBrk="0" hangingPunct="0">
              <a:spcBef>
                <a:spcPct val="0"/>
              </a:spcBef>
              <a:buFontTx/>
              <a:buNone/>
            </a:pPr>
            <a:r>
              <a:rPr kumimoji="1" lang="de-DE" sz="800">
                <a:latin typeface="Times New Roman" pitchFamily="18" charset="0"/>
              </a:rPr>
              <a:t>1879 als erster Kohlefäden</a:t>
            </a:r>
          </a:p>
          <a:p>
            <a:pPr eaLnBrk="0" hangingPunct="0">
              <a:spcBef>
                <a:spcPct val="0"/>
              </a:spcBef>
              <a:buFontTx/>
              <a:buNone/>
            </a:pPr>
            <a:r>
              <a:rPr kumimoji="1" lang="de-DE" sz="800">
                <a:latin typeface="Times New Roman" pitchFamily="18" charset="0"/>
              </a:rPr>
              <a:t>und eine Schraubfassung</a:t>
            </a:r>
          </a:p>
        </p:txBody>
      </p:sp>
    </p:spTree>
    <p:extLst>
      <p:ext uri="{BB962C8B-B14F-4D97-AF65-F5344CB8AC3E}">
        <p14:creationId xmlns:p14="http://schemas.microsoft.com/office/powerpoint/2010/main" val="3551111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2083">
                                            <p:txEl>
                                              <p:pRg st="2" end="2"/>
                                            </p:txEl>
                                          </p:spTgt>
                                        </p:tgtEl>
                                        <p:attrNameLst>
                                          <p:attrName>style.visibility</p:attrName>
                                        </p:attrNameLst>
                                      </p:cBhvr>
                                      <p:to>
                                        <p:strVal val="visible"/>
                                      </p:to>
                                    </p:set>
                                    <p:animEffect transition="in" filter="dissolve">
                                      <p:cBhvr>
                                        <p:cTn id="7" dur="500"/>
                                        <p:tgtEl>
                                          <p:spTgt spid="30208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2083">
                                            <p:txEl>
                                              <p:pRg st="4" end="4"/>
                                            </p:txEl>
                                          </p:spTgt>
                                        </p:tgtEl>
                                        <p:attrNameLst>
                                          <p:attrName>style.visibility</p:attrName>
                                        </p:attrNameLst>
                                      </p:cBhvr>
                                      <p:to>
                                        <p:strVal val="visible"/>
                                      </p:to>
                                    </p:set>
                                    <p:animEffect transition="in" filter="dissolve">
                                      <p:cBhvr>
                                        <p:cTn id="12" dur="500"/>
                                        <p:tgtEl>
                                          <p:spTgt spid="30208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02083">
                                            <p:txEl>
                                              <p:pRg st="5" end="5"/>
                                            </p:txEl>
                                          </p:spTgt>
                                        </p:tgtEl>
                                        <p:attrNameLst>
                                          <p:attrName>style.visibility</p:attrName>
                                        </p:attrNameLst>
                                      </p:cBhvr>
                                      <p:to>
                                        <p:strVal val="visible"/>
                                      </p:to>
                                    </p:set>
                                    <p:animEffect transition="in" filter="dissolve">
                                      <p:cBhvr>
                                        <p:cTn id="15" dur="500"/>
                                        <p:tgtEl>
                                          <p:spTgt spid="302083">
                                            <p:txEl>
                                              <p:pRg st="5" end="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02083">
                                            <p:txEl>
                                              <p:pRg st="7" end="7"/>
                                            </p:txEl>
                                          </p:spTgt>
                                        </p:tgtEl>
                                        <p:attrNameLst>
                                          <p:attrName>style.visibility</p:attrName>
                                        </p:attrNameLst>
                                      </p:cBhvr>
                                      <p:to>
                                        <p:strVal val="visible"/>
                                      </p:to>
                                    </p:set>
                                    <p:animEffect transition="in" filter="dissolve">
                                      <p:cBhvr>
                                        <p:cTn id="20" dur="500"/>
                                        <p:tgtEl>
                                          <p:spTgt spid="3020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endParaRPr lang="en-US" dirty="0"/>
          </a:p>
        </p:txBody>
      </p:sp>
      <p:sp>
        <p:nvSpPr>
          <p:cNvPr id="130051" name="Rectangle 2"/>
          <p:cNvSpPr>
            <a:spLocks noGrp="1" noChangeArrowheads="1"/>
          </p:cNvSpPr>
          <p:nvPr>
            <p:ph type="title"/>
          </p:nvPr>
        </p:nvSpPr>
        <p:spPr/>
        <p:txBody>
          <a:bodyPr/>
          <a:lstStyle/>
          <a:p>
            <a:r>
              <a:rPr lang="de-DE" smtClean="0"/>
              <a:t>Verletzung gewerblicher Schutzrechte</a:t>
            </a:r>
          </a:p>
        </p:txBody>
      </p:sp>
      <p:sp>
        <p:nvSpPr>
          <p:cNvPr id="130052" name="Rectangle 3"/>
          <p:cNvSpPr>
            <a:spLocks noGrp="1" noChangeArrowheads="1"/>
          </p:cNvSpPr>
          <p:nvPr>
            <p:ph type="body" idx="1"/>
          </p:nvPr>
        </p:nvSpPr>
        <p:spPr/>
        <p:txBody>
          <a:bodyPr/>
          <a:lstStyle/>
          <a:p>
            <a:pPr algn="ctr">
              <a:buFont typeface="Monotype Sorts" pitchFamily="2" charset="2"/>
              <a:buNone/>
            </a:pPr>
            <a:r>
              <a:rPr lang="de-DE" sz="2000" b="1" dirty="0" smtClean="0"/>
              <a:t>Benutzung privat und zu Versuchszwecken</a:t>
            </a:r>
          </a:p>
          <a:p>
            <a:pPr algn="ctr">
              <a:buFont typeface="Monotype Sorts" pitchFamily="2" charset="2"/>
              <a:buNone/>
            </a:pPr>
            <a:endParaRPr lang="de-DE" sz="2000" b="1" dirty="0" smtClean="0"/>
          </a:p>
          <a:p>
            <a:r>
              <a:rPr lang="de-DE" dirty="0" smtClean="0"/>
              <a:t>Erfolgt eine Nachahmung oder Benutzung im privaten Bereich zu nicht gewerblichen Zwecken oder zu Versuchszwecken, so sind Schutzrechte und das UWG nicht zu beachten</a:t>
            </a:r>
          </a:p>
          <a:p>
            <a:pPr>
              <a:buFont typeface="Monotype Sorts" pitchFamily="2" charset="2"/>
              <a:buNone/>
            </a:pPr>
            <a:r>
              <a:rPr lang="de-DE" dirty="0" smtClean="0"/>
              <a:t>	</a:t>
            </a:r>
          </a:p>
        </p:txBody>
      </p:sp>
    </p:spTree>
    <p:extLst>
      <p:ext uri="{BB962C8B-B14F-4D97-AF65-F5344CB8AC3E}">
        <p14:creationId xmlns:p14="http://schemas.microsoft.com/office/powerpoint/2010/main" val="125505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r>
              <a:rPr lang="en-US"/>
              <a:t>Infoseminar_1.PPT	    </a:t>
            </a:r>
            <a:fld id="{1D60A8B0-464A-48DC-B014-81CBBD6B3ACD}" type="slidenum">
              <a:rPr lang="en-US"/>
              <a:pPr>
                <a:defRPr/>
              </a:pPr>
              <a:t>31</a:t>
            </a:fld>
            <a:endParaRPr lang="en-US"/>
          </a:p>
        </p:txBody>
      </p:sp>
      <p:sp>
        <p:nvSpPr>
          <p:cNvPr id="131075" name="Rectangle 2"/>
          <p:cNvSpPr>
            <a:spLocks noGrp="1" noChangeArrowheads="1"/>
          </p:cNvSpPr>
          <p:nvPr>
            <p:ph type="title"/>
          </p:nvPr>
        </p:nvSpPr>
        <p:spPr/>
        <p:txBody>
          <a:bodyPr/>
          <a:lstStyle/>
          <a:p>
            <a:r>
              <a:rPr lang="de-DE" smtClean="0"/>
              <a:t>Verletzung gewerblicher Schutzrechte</a:t>
            </a:r>
          </a:p>
        </p:txBody>
      </p:sp>
      <p:sp>
        <p:nvSpPr>
          <p:cNvPr id="131076" name="Rectangle 3"/>
          <p:cNvSpPr>
            <a:spLocks noGrp="1" noChangeArrowheads="1"/>
          </p:cNvSpPr>
          <p:nvPr>
            <p:ph type="body" idx="1"/>
          </p:nvPr>
        </p:nvSpPr>
        <p:spPr/>
        <p:txBody>
          <a:bodyPr/>
          <a:lstStyle/>
          <a:p>
            <a:pPr algn="ctr">
              <a:buFont typeface="Monotype Sorts" pitchFamily="2" charset="2"/>
              <a:buNone/>
            </a:pPr>
            <a:r>
              <a:rPr lang="de-DE" sz="2000" b="1" smtClean="0"/>
              <a:t>Wann liegt eine Verletzung vor?</a:t>
            </a:r>
          </a:p>
          <a:p>
            <a:pPr algn="ctr">
              <a:buFont typeface="Monotype Sorts" pitchFamily="2" charset="2"/>
              <a:buNone/>
            </a:pPr>
            <a:endParaRPr lang="de-DE" sz="2000" b="1" smtClean="0"/>
          </a:p>
          <a:p>
            <a:r>
              <a:rPr lang="de-DE" smtClean="0"/>
              <a:t> Das Patent ist erteilt bzw. das Gebrauchsmuster ist eingetragen.</a:t>
            </a:r>
          </a:p>
          <a:p>
            <a:pPr>
              <a:buFont typeface="Monotype Sorts" pitchFamily="2" charset="2"/>
              <a:buNone/>
            </a:pPr>
            <a:r>
              <a:rPr lang="de-DE" smtClean="0"/>
              <a:t> </a:t>
            </a:r>
          </a:p>
          <a:p>
            <a:r>
              <a:rPr lang="de-DE" smtClean="0"/>
              <a:t>Das Patent/Gebrauchsmuster ist rechtsbeständig.</a:t>
            </a:r>
          </a:p>
          <a:p>
            <a:pPr>
              <a:buFont typeface="Monotype Sorts" pitchFamily="2" charset="2"/>
              <a:buNone/>
            </a:pPr>
            <a:endParaRPr lang="de-DE" smtClean="0"/>
          </a:p>
          <a:p>
            <a:r>
              <a:rPr lang="de-DE" smtClean="0"/>
              <a:t>Die Merkmale des Anspruchs 1 (Hauptanspruch) oder eines Nebenanspruchsund eventuell zusätzlich eines oder mehrerer der Unteransprüche sind beim verletzenden Produkt /Verfahren gegeben.</a:t>
            </a:r>
          </a:p>
        </p:txBody>
      </p:sp>
    </p:spTree>
    <p:extLst>
      <p:ext uri="{BB962C8B-B14F-4D97-AF65-F5344CB8AC3E}">
        <p14:creationId xmlns:p14="http://schemas.microsoft.com/office/powerpoint/2010/main" val="3968100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r>
              <a:rPr lang="en-US"/>
              <a:t>Infoseminar_1.PPT	    </a:t>
            </a:r>
            <a:fld id="{F2A430AC-E4BD-4CE0-BC5B-E94649D9C460}" type="slidenum">
              <a:rPr lang="en-US"/>
              <a:pPr>
                <a:defRPr/>
              </a:pPr>
              <a:t>32</a:t>
            </a:fld>
            <a:endParaRPr lang="en-US"/>
          </a:p>
        </p:txBody>
      </p:sp>
      <p:sp>
        <p:nvSpPr>
          <p:cNvPr id="132099" name="Rectangle 2"/>
          <p:cNvSpPr>
            <a:spLocks noGrp="1" noChangeArrowheads="1"/>
          </p:cNvSpPr>
          <p:nvPr>
            <p:ph type="title"/>
          </p:nvPr>
        </p:nvSpPr>
        <p:spPr/>
        <p:txBody>
          <a:bodyPr/>
          <a:lstStyle/>
          <a:p>
            <a:r>
              <a:rPr lang="de-DE" smtClean="0"/>
              <a:t>Kosten</a:t>
            </a:r>
          </a:p>
        </p:txBody>
      </p:sp>
      <p:sp>
        <p:nvSpPr>
          <p:cNvPr id="132100" name="Rectangle 3"/>
          <p:cNvSpPr>
            <a:spLocks noGrp="1" noChangeArrowheads="1"/>
          </p:cNvSpPr>
          <p:nvPr>
            <p:ph type="body" idx="1"/>
          </p:nvPr>
        </p:nvSpPr>
        <p:spPr/>
        <p:txBody>
          <a:bodyPr/>
          <a:lstStyle/>
          <a:p>
            <a:pPr algn="ctr">
              <a:buFont typeface="Monotype Sorts" pitchFamily="2" charset="2"/>
              <a:buNone/>
            </a:pPr>
            <a:r>
              <a:rPr lang="de-DE" sz="2000" b="1" dirty="0" smtClean="0"/>
              <a:t>Drei Berechnungsarten für den Schadensersatz</a:t>
            </a:r>
          </a:p>
          <a:p>
            <a:endParaRPr lang="de-DE" dirty="0" smtClean="0"/>
          </a:p>
          <a:p>
            <a:r>
              <a:rPr lang="de-DE" sz="1600" dirty="0" smtClean="0"/>
              <a:t>a) Entgangener Gewinn Der Schadensersatz wird nach dem Gewinn berechnet, der dem Schutzrechtsinhaber entgangen ist.</a:t>
            </a:r>
          </a:p>
          <a:p>
            <a:r>
              <a:rPr lang="de-DE" sz="1600" dirty="0" smtClean="0"/>
              <a:t>Nachteil: Es ist für den Schutzrechtsinhaber schwierig nachzuweisen, wie viel Gewinn er gemacht hätte, wenn die Verletzung nicht stattgefunden hätte. </a:t>
            </a:r>
          </a:p>
          <a:p>
            <a:r>
              <a:rPr lang="de-DE" sz="1600" dirty="0" smtClean="0"/>
              <a:t>b) Herausgabe des </a:t>
            </a:r>
            <a:r>
              <a:rPr lang="de-DE" sz="1600" dirty="0" err="1" smtClean="0"/>
              <a:t>Verletzergewinns</a:t>
            </a:r>
            <a:r>
              <a:rPr lang="de-DE" sz="1600" dirty="0" smtClean="0"/>
              <a:t> Berechnung des Gewinns, den der </a:t>
            </a:r>
            <a:r>
              <a:rPr lang="de-DE" sz="1600" dirty="0" err="1" smtClean="0"/>
              <a:t>Verletzer</a:t>
            </a:r>
            <a:r>
              <a:rPr lang="de-DE" sz="1600" dirty="0" smtClean="0"/>
              <a:t> gemacht hat.</a:t>
            </a:r>
          </a:p>
          <a:p>
            <a:r>
              <a:rPr lang="de-DE" sz="1600" dirty="0" smtClean="0"/>
              <a:t>Nachteil: Dem </a:t>
            </a:r>
            <a:r>
              <a:rPr lang="de-DE" sz="1600" dirty="0" err="1" smtClean="0"/>
              <a:t>Verletzer</a:t>
            </a:r>
            <a:r>
              <a:rPr lang="de-DE" sz="1600" dirty="0" smtClean="0"/>
              <a:t> ist es möglich seinen Gewinn zu verdecken.</a:t>
            </a:r>
          </a:p>
          <a:p>
            <a:endParaRPr lang="de-DE" sz="1600" dirty="0" smtClean="0"/>
          </a:p>
          <a:p>
            <a:r>
              <a:rPr lang="de-DE" sz="1600" dirty="0" smtClean="0"/>
              <a:t>c) Lizenzanalogie Berechnung entsprechend angemessener Lizenzgebühren.</a:t>
            </a:r>
          </a:p>
          <a:p>
            <a:r>
              <a:rPr lang="de-DE" sz="1600" dirty="0" smtClean="0"/>
              <a:t>Nachteil: Die berechneten Lizenzgebühren sind oft zu niedrig. Deshalb erhöhen viele Gerichte die errechnete Gebühr noch um einen Strafzuschlag. Andernfalls hätte der </a:t>
            </a:r>
            <a:r>
              <a:rPr lang="de-DE" sz="1600" dirty="0" err="1" smtClean="0"/>
              <a:t>Verletzer</a:t>
            </a:r>
            <a:r>
              <a:rPr lang="de-DE" sz="1600" dirty="0" smtClean="0"/>
              <a:t> sich eine Lizenz erzwungen.</a:t>
            </a:r>
          </a:p>
        </p:txBody>
      </p:sp>
    </p:spTree>
    <p:extLst>
      <p:ext uri="{BB962C8B-B14F-4D97-AF65-F5344CB8AC3E}">
        <p14:creationId xmlns:p14="http://schemas.microsoft.com/office/powerpoint/2010/main" val="1542950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endParaRPr lang="en-US" dirty="0"/>
          </a:p>
        </p:txBody>
      </p:sp>
      <p:sp>
        <p:nvSpPr>
          <p:cNvPr id="133123" name="Rectangle 2"/>
          <p:cNvSpPr>
            <a:spLocks noGrp="1" noChangeArrowheads="1"/>
          </p:cNvSpPr>
          <p:nvPr>
            <p:ph type="title"/>
          </p:nvPr>
        </p:nvSpPr>
        <p:spPr/>
        <p:txBody>
          <a:bodyPr/>
          <a:lstStyle/>
          <a:p>
            <a:r>
              <a:rPr lang="de-DE" dirty="0" smtClean="0"/>
              <a:t>Der </a:t>
            </a:r>
            <a:r>
              <a:rPr lang="de-DE" dirty="0"/>
              <a:t>Schokohase</a:t>
            </a:r>
            <a:br>
              <a:rPr lang="de-DE" dirty="0"/>
            </a:br>
            <a:r>
              <a:rPr lang="de-DE" sz="1000" dirty="0"/>
              <a:t>http://www.presseportal.de/pm/80972/2137437/goldhasen-rechtsstreit-confiserie-riegelein-gewinnt-erneut-gegen-lindt-olg-frankfurt-gibt-dem</a:t>
            </a:r>
            <a:endParaRPr lang="de-DE" sz="1000" dirty="0" smtClean="0"/>
          </a:p>
        </p:txBody>
      </p:sp>
      <p:pic>
        <p:nvPicPr>
          <p:cNvPr id="3" name="Inhaltsplatzhalter 2" descr="Goldhasen-Rechtsstreit: Confiserie Riegelein gewinnt erneut gegen Lindt | Pressemitteilung Confiserie Riegelein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396" y="1798638"/>
            <a:ext cx="7387421" cy="4498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243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endParaRPr lang="en-US" dirty="0"/>
          </a:p>
        </p:txBody>
      </p:sp>
      <p:sp>
        <p:nvSpPr>
          <p:cNvPr id="135171" name="Rectangle 2"/>
          <p:cNvSpPr>
            <a:spLocks noGrp="1" noChangeArrowheads="1"/>
          </p:cNvSpPr>
          <p:nvPr>
            <p:ph type="title"/>
          </p:nvPr>
        </p:nvSpPr>
        <p:spPr/>
        <p:txBody>
          <a:bodyPr/>
          <a:lstStyle/>
          <a:p>
            <a:r>
              <a:rPr lang="de-DE" smtClean="0"/>
              <a:t>Beispiel für eine Schutzrechtsverletzung</a:t>
            </a:r>
          </a:p>
        </p:txBody>
      </p:sp>
      <p:pic>
        <p:nvPicPr>
          <p:cNvPr id="135172"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55650" y="1628775"/>
            <a:ext cx="7488238" cy="324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41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r>
              <a:rPr lang="en-US"/>
              <a:t>Infoseminar_1.PPT	    </a:t>
            </a:r>
            <a:fld id="{07173C6B-CA9E-4496-B9AE-AD6089206274}" type="slidenum">
              <a:rPr lang="en-US"/>
              <a:pPr>
                <a:defRPr/>
              </a:pPr>
              <a:t>35</a:t>
            </a:fld>
            <a:endParaRPr lang="en-US"/>
          </a:p>
        </p:txBody>
      </p:sp>
      <p:sp>
        <p:nvSpPr>
          <p:cNvPr id="136195" name="Rectangle 2"/>
          <p:cNvSpPr>
            <a:spLocks noGrp="1" noChangeArrowheads="1"/>
          </p:cNvSpPr>
          <p:nvPr>
            <p:ph type="title"/>
          </p:nvPr>
        </p:nvSpPr>
        <p:spPr/>
        <p:txBody>
          <a:bodyPr/>
          <a:lstStyle/>
          <a:p>
            <a:r>
              <a:rPr lang="de-DE" smtClean="0"/>
              <a:t>Beispiel für eine Schutzrechtsverletzung</a:t>
            </a:r>
          </a:p>
        </p:txBody>
      </p:sp>
      <p:pic>
        <p:nvPicPr>
          <p:cNvPr id="136196"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00113" y="2060575"/>
            <a:ext cx="7272337" cy="2728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08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Gefährliche Plagiate</a:t>
            </a:r>
            <a:br>
              <a:rPr lang="de-DE" dirty="0" smtClean="0"/>
            </a:br>
            <a:endParaRPr lang="de-DE" dirty="0"/>
          </a:p>
        </p:txBody>
      </p:sp>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dirty="0"/>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dirty="0"/>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36</a:t>
            </a:fld>
            <a:endParaRPr lang="de-DE" dirty="0"/>
          </a:p>
        </p:txBody>
      </p:sp>
      <p:pic>
        <p:nvPicPr>
          <p:cNvPr id="9" name="Inhaltsplatzhalt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344" y="1810345"/>
            <a:ext cx="6381524" cy="4498975"/>
          </a:xfrm>
        </p:spPr>
      </p:pic>
    </p:spTree>
    <p:extLst>
      <p:ext uri="{BB962C8B-B14F-4D97-AF65-F5344CB8AC3E}">
        <p14:creationId xmlns:p14="http://schemas.microsoft.com/office/powerpoint/2010/main" val="371519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r>
            <a:br>
              <a:rPr lang="de-DE" dirty="0" smtClean="0"/>
            </a:br>
            <a:r>
              <a:rPr lang="de-DE" dirty="0" smtClean="0"/>
              <a:t>Plagiate, die unser Leben nicht bedrohen</a:t>
            </a:r>
            <a:endParaRPr lang="de-DE" dirty="0"/>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2492896"/>
            <a:ext cx="4322886" cy="2698229"/>
          </a:xfrm>
          <a:prstGeom prst="rect">
            <a:avLst/>
          </a:prstGeom>
          <a:ln>
            <a:noFill/>
          </a:ln>
          <a:effectLst>
            <a:outerShdw blurRad="292100" dist="139700" dir="2700000" algn="tl" rotWithShape="0">
              <a:srgbClr val="333333">
                <a:alpha val="65000"/>
              </a:srgbClr>
            </a:outerShdw>
          </a:effectLst>
        </p:spPr>
      </p:pic>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dirty="0"/>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dirty="0"/>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37</a:t>
            </a:fld>
            <a:endParaRPr lang="de-DE" dirty="0"/>
          </a:p>
        </p:txBody>
      </p:sp>
    </p:spTree>
    <p:extLst>
      <p:ext uri="{BB962C8B-B14F-4D97-AF65-F5344CB8AC3E}">
        <p14:creationId xmlns:p14="http://schemas.microsoft.com/office/powerpoint/2010/main" val="3606564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5"/>
          <p:cNvSpPr>
            <a:spLocks noGrp="1"/>
          </p:cNvSpPr>
          <p:nvPr>
            <p:ph type="sldNum" sz="quarter" idx="12"/>
          </p:nvPr>
        </p:nvSpPr>
        <p:spPr/>
        <p:txBody>
          <a:bodyPr/>
          <a:lstStyle/>
          <a:p>
            <a:pPr>
              <a:defRPr/>
            </a:pPr>
            <a:r>
              <a:rPr lang="en-US"/>
              <a:t>Infoseminar_1.PPT	    </a:t>
            </a:r>
            <a:fld id="{B53516A3-F6B7-4C4E-8CA5-0B9B07304DB1}" type="slidenum">
              <a:rPr lang="en-US"/>
              <a:pPr>
                <a:defRPr/>
              </a:pPr>
              <a:t>38</a:t>
            </a:fld>
            <a:endParaRPr lang="en-US"/>
          </a:p>
        </p:txBody>
      </p:sp>
      <p:sp>
        <p:nvSpPr>
          <p:cNvPr id="137219" name="Rectangle 2"/>
          <p:cNvSpPr>
            <a:spLocks noGrp="1" noChangeArrowheads="1"/>
          </p:cNvSpPr>
          <p:nvPr>
            <p:ph type="title"/>
          </p:nvPr>
        </p:nvSpPr>
        <p:spPr/>
        <p:txBody>
          <a:bodyPr/>
          <a:lstStyle/>
          <a:p>
            <a:r>
              <a:rPr lang="de-DE" smtClean="0"/>
              <a:t>Beispiel für eine Schutzrechtsverletzung</a:t>
            </a:r>
          </a:p>
        </p:txBody>
      </p:sp>
      <p:pic>
        <p:nvPicPr>
          <p:cNvPr id="13722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3850" y="1125538"/>
            <a:ext cx="3717925" cy="5341937"/>
          </a:xfrm>
          <a:noFill/>
        </p:spPr>
      </p:pic>
      <p:pic>
        <p:nvPicPr>
          <p:cNvPr id="137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125538"/>
            <a:ext cx="4032250"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09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r>
              <a:rPr lang="en-US"/>
              <a:t>Infoseminar_1.PPT	    </a:t>
            </a:r>
            <a:fld id="{2AE6267F-02B9-4425-8D8F-0EB967BE632D}" type="slidenum">
              <a:rPr lang="en-US"/>
              <a:pPr>
                <a:defRPr/>
              </a:pPr>
              <a:t>39</a:t>
            </a:fld>
            <a:endParaRPr lang="en-US"/>
          </a:p>
        </p:txBody>
      </p:sp>
      <p:sp>
        <p:nvSpPr>
          <p:cNvPr id="95235" name="Rectangle 2"/>
          <p:cNvSpPr>
            <a:spLocks noGrp="1" noChangeArrowheads="1"/>
          </p:cNvSpPr>
          <p:nvPr>
            <p:ph type="title"/>
          </p:nvPr>
        </p:nvSpPr>
        <p:spPr/>
        <p:txBody>
          <a:bodyPr/>
          <a:lstStyle/>
          <a:p>
            <a:r>
              <a:rPr lang="de-DE" smtClean="0"/>
              <a:t>Neue Verwertungsformen</a:t>
            </a:r>
          </a:p>
        </p:txBody>
      </p:sp>
      <p:sp>
        <p:nvSpPr>
          <p:cNvPr id="95236" name="Rectangle 3"/>
          <p:cNvSpPr>
            <a:spLocks noGrp="1" noChangeArrowheads="1"/>
          </p:cNvSpPr>
          <p:nvPr>
            <p:ph type="body" idx="1"/>
          </p:nvPr>
        </p:nvSpPr>
        <p:spPr/>
        <p:txBody>
          <a:bodyPr/>
          <a:lstStyle/>
          <a:p>
            <a:endParaRPr lang="de-DE" smtClean="0"/>
          </a:p>
        </p:txBody>
      </p:sp>
    </p:spTree>
    <p:extLst>
      <p:ext uri="{BB962C8B-B14F-4D97-AF65-F5344CB8AC3E}">
        <p14:creationId xmlns:p14="http://schemas.microsoft.com/office/powerpoint/2010/main" val="3066665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96AD9690-FE62-4887-8104-10734E3176CF}" type="datetime1">
              <a:rPr lang="de-DE" sz="800" smtClean="0">
                <a:solidFill>
                  <a:schemeClr val="bg1"/>
                </a:solidFill>
              </a:rPr>
              <a:pPr eaLnBrk="1" hangingPunct="1"/>
              <a:t>11.01.2013</a:t>
            </a:fld>
            <a:endParaRPr lang="de-DE" sz="800" smtClean="0">
              <a:solidFill>
                <a:schemeClr val="bg1"/>
              </a:solidFill>
            </a:endParaRPr>
          </a:p>
        </p:txBody>
      </p:sp>
      <p:sp>
        <p:nvSpPr>
          <p:cNvPr id="5123"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5124"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A468D958-1C39-4592-861C-8BBEDA28B5E1}" type="slidenum">
              <a:rPr lang="de-DE" sz="800" smtClean="0">
                <a:solidFill>
                  <a:schemeClr val="bg1"/>
                </a:solidFill>
              </a:rPr>
              <a:pPr eaLnBrk="1" hangingPunct="1"/>
              <a:t>4</a:t>
            </a:fld>
            <a:endParaRPr lang="de-DE" sz="800" smtClean="0">
              <a:solidFill>
                <a:schemeClr val="bg1"/>
              </a:solidFill>
            </a:endParaRPr>
          </a:p>
        </p:txBody>
      </p:sp>
      <p:sp>
        <p:nvSpPr>
          <p:cNvPr id="5125" name="Rectangle 2"/>
          <p:cNvSpPr>
            <a:spLocks noGrp="1" noChangeArrowheads="1"/>
          </p:cNvSpPr>
          <p:nvPr>
            <p:ph type="ctrTitle"/>
          </p:nvPr>
        </p:nvSpPr>
        <p:spPr>
          <a:xfrm>
            <a:off x="685800" y="1052736"/>
            <a:ext cx="7772400" cy="1080120"/>
          </a:xfrm>
        </p:spPr>
        <p:txBody>
          <a:bodyPr/>
          <a:lstStyle/>
          <a:p>
            <a:pPr eaLnBrk="1" hangingPunct="1"/>
            <a:r>
              <a:rPr lang="de-DE" dirty="0" smtClean="0"/>
              <a:t>Warum gibt es Patente?</a:t>
            </a:r>
          </a:p>
        </p:txBody>
      </p:sp>
      <p:sp>
        <p:nvSpPr>
          <p:cNvPr id="304131" name="Rectangle 3"/>
          <p:cNvSpPr>
            <a:spLocks noGrp="1" noChangeArrowheads="1"/>
          </p:cNvSpPr>
          <p:nvPr>
            <p:ph type="subTitle" idx="1"/>
          </p:nvPr>
        </p:nvSpPr>
        <p:spPr>
          <a:xfrm>
            <a:off x="107950" y="2565400"/>
            <a:ext cx="5472113" cy="3073400"/>
          </a:xfrm>
        </p:spPr>
        <p:txBody>
          <a:bodyPr/>
          <a:lstStyle/>
          <a:p>
            <a:pPr algn="l" eaLnBrk="1" hangingPunct="1">
              <a:lnSpc>
                <a:spcPct val="80000"/>
              </a:lnSpc>
            </a:pPr>
            <a:r>
              <a:rPr lang="de-DE" sz="2000" dirty="0" smtClean="0"/>
              <a:t>Aus Sicht der Allgemeinheit:</a:t>
            </a:r>
          </a:p>
          <a:p>
            <a:pPr algn="l" eaLnBrk="1" hangingPunct="1">
              <a:lnSpc>
                <a:spcPct val="80000"/>
              </a:lnSpc>
            </a:pPr>
            <a:endParaRPr lang="de-DE" sz="2000" dirty="0" smtClean="0"/>
          </a:p>
          <a:p>
            <a:pPr algn="l" eaLnBrk="1" hangingPunct="1">
              <a:lnSpc>
                <a:spcPct val="80000"/>
              </a:lnSpc>
            </a:pPr>
            <a:r>
              <a:rPr lang="de-DE" sz="1800" dirty="0" smtClean="0"/>
              <a:t>Ideen werden veröffentlicht</a:t>
            </a:r>
          </a:p>
          <a:p>
            <a:pPr algn="l" eaLnBrk="1" hangingPunct="1">
              <a:lnSpc>
                <a:spcPct val="80000"/>
              </a:lnSpc>
            </a:pPr>
            <a:endParaRPr lang="de-DE" sz="1800" dirty="0" smtClean="0"/>
          </a:p>
          <a:p>
            <a:pPr algn="l" eaLnBrk="1" hangingPunct="1">
              <a:lnSpc>
                <a:spcPct val="80000"/>
              </a:lnSpc>
            </a:pPr>
            <a:r>
              <a:rPr lang="de-DE" sz="1800" dirty="0" smtClean="0"/>
              <a:t>Technische Kreativität wird belohnt</a:t>
            </a:r>
          </a:p>
          <a:p>
            <a:pPr algn="l" eaLnBrk="1" hangingPunct="1">
              <a:lnSpc>
                <a:spcPct val="80000"/>
              </a:lnSpc>
            </a:pPr>
            <a:endParaRPr lang="de-DE" sz="1800" dirty="0" smtClean="0"/>
          </a:p>
          <a:p>
            <a:pPr algn="l" eaLnBrk="1" hangingPunct="1">
              <a:lnSpc>
                <a:spcPct val="80000"/>
              </a:lnSpc>
            </a:pPr>
            <a:r>
              <a:rPr lang="de-DE" sz="1800" dirty="0" smtClean="0"/>
              <a:t>Die Allgemeinheit profitiert nach Ablauf der Schutzfrist</a:t>
            </a:r>
          </a:p>
          <a:p>
            <a:pPr algn="l" eaLnBrk="1" hangingPunct="1">
              <a:lnSpc>
                <a:spcPct val="80000"/>
              </a:lnSpc>
            </a:pPr>
            <a:r>
              <a:rPr lang="de-DE" sz="1800" dirty="0" smtClean="0"/>
              <a:t>     </a:t>
            </a:r>
          </a:p>
          <a:p>
            <a:pPr algn="l" eaLnBrk="1" hangingPunct="1">
              <a:lnSpc>
                <a:spcPct val="80000"/>
              </a:lnSpc>
            </a:pPr>
            <a:r>
              <a:rPr lang="de-DE" sz="1800" dirty="0" smtClean="0"/>
              <a:t>Die Ergebnisse sind danach für jedermann frei </a:t>
            </a:r>
          </a:p>
        </p:txBody>
      </p:sp>
      <p:sp>
        <p:nvSpPr>
          <p:cNvPr id="5127" name="Rectangle 4"/>
          <p:cNvSpPr>
            <a:spLocks noChangeArrowheads="1"/>
          </p:cNvSpPr>
          <p:nvPr/>
        </p:nvSpPr>
        <p:spPr bwMode="auto">
          <a:xfrm>
            <a:off x="3014663" y="586105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0"/>
              </a:spcBef>
              <a:buFontTx/>
              <a:buNone/>
            </a:pPr>
            <a:r>
              <a:rPr lang="de-DE" sz="1200">
                <a:latin typeface="Times New Roman" pitchFamily="18" charset="0"/>
                <a:cs typeface="Times New Roman" pitchFamily="18" charset="0"/>
              </a:rPr>
              <a:t>        </a:t>
            </a:r>
            <a:endParaRPr lang="de-DE">
              <a:latin typeface="Times New Roman" pitchFamily="18" charset="0"/>
            </a:endParaRPr>
          </a:p>
        </p:txBody>
      </p:sp>
      <p:sp>
        <p:nvSpPr>
          <p:cNvPr id="5128" name="Rectangle 5"/>
          <p:cNvSpPr>
            <a:spLocks noChangeArrowheads="1"/>
          </p:cNvSpPr>
          <p:nvPr/>
        </p:nvSpPr>
        <p:spPr bwMode="auto">
          <a:xfrm>
            <a:off x="3014663" y="586105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0"/>
              </a:spcBef>
              <a:buFontTx/>
              <a:buNone/>
            </a:pPr>
            <a:r>
              <a:rPr lang="de-DE" sz="1200">
                <a:latin typeface="Times New Roman" pitchFamily="18" charset="0"/>
                <a:cs typeface="Times New Roman" pitchFamily="18" charset="0"/>
              </a:rPr>
              <a:t>        </a:t>
            </a:r>
            <a:endParaRPr lang="de-DE">
              <a:latin typeface="Times New Roman" pitchFamily="18" charset="0"/>
            </a:endParaRPr>
          </a:p>
        </p:txBody>
      </p:sp>
      <p:sp>
        <p:nvSpPr>
          <p:cNvPr id="5129" name="Rectangle 6"/>
          <p:cNvSpPr>
            <a:spLocks noChangeArrowheads="1"/>
          </p:cNvSpPr>
          <p:nvPr/>
        </p:nvSpPr>
        <p:spPr bwMode="auto">
          <a:xfrm>
            <a:off x="5795963" y="4941888"/>
            <a:ext cx="2663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buFontTx/>
              <a:buNone/>
            </a:pPr>
            <a:r>
              <a:rPr kumimoji="1" lang="de-DE" sz="1000">
                <a:latin typeface="Times New Roman" pitchFamily="18" charset="0"/>
              </a:rPr>
              <a:t>1769 — Cugnot Dampfwagen</a:t>
            </a:r>
          </a:p>
        </p:txBody>
      </p:sp>
      <p:pic>
        <p:nvPicPr>
          <p:cNvPr id="513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2420938"/>
            <a:ext cx="3313112" cy="2447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0588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4131">
                                            <p:txEl>
                                              <p:pRg st="2" end="2"/>
                                            </p:txEl>
                                          </p:spTgt>
                                        </p:tgtEl>
                                        <p:attrNameLst>
                                          <p:attrName>style.visibility</p:attrName>
                                        </p:attrNameLst>
                                      </p:cBhvr>
                                      <p:to>
                                        <p:strVal val="visible"/>
                                      </p:to>
                                    </p:set>
                                    <p:animEffect transition="in" filter="dissolve">
                                      <p:cBhvr>
                                        <p:cTn id="7" dur="500"/>
                                        <p:tgtEl>
                                          <p:spTgt spid="30413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4131">
                                            <p:txEl>
                                              <p:pRg st="4" end="4"/>
                                            </p:txEl>
                                          </p:spTgt>
                                        </p:tgtEl>
                                        <p:attrNameLst>
                                          <p:attrName>style.visibility</p:attrName>
                                        </p:attrNameLst>
                                      </p:cBhvr>
                                      <p:to>
                                        <p:strVal val="visible"/>
                                      </p:to>
                                    </p:set>
                                    <p:animEffect transition="in" filter="dissolve">
                                      <p:cBhvr>
                                        <p:cTn id="12" dur="500"/>
                                        <p:tgtEl>
                                          <p:spTgt spid="304131">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4131">
                                            <p:txEl>
                                              <p:pRg st="6" end="6"/>
                                            </p:txEl>
                                          </p:spTgt>
                                        </p:tgtEl>
                                        <p:attrNameLst>
                                          <p:attrName>style.visibility</p:attrName>
                                        </p:attrNameLst>
                                      </p:cBhvr>
                                      <p:to>
                                        <p:strVal val="visible"/>
                                      </p:to>
                                    </p:set>
                                    <p:animEffect transition="in" filter="dissolve">
                                      <p:cBhvr>
                                        <p:cTn id="17" dur="500"/>
                                        <p:tgtEl>
                                          <p:spTgt spid="304131">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4131">
                                            <p:txEl>
                                              <p:pRg st="7" end="7"/>
                                            </p:txEl>
                                          </p:spTgt>
                                        </p:tgtEl>
                                        <p:attrNameLst>
                                          <p:attrName>style.visibility</p:attrName>
                                        </p:attrNameLst>
                                      </p:cBhvr>
                                      <p:to>
                                        <p:strVal val="visible"/>
                                      </p:to>
                                    </p:set>
                                    <p:animEffect transition="in" filter="dissolve">
                                      <p:cBhvr>
                                        <p:cTn id="22" dur="500"/>
                                        <p:tgtEl>
                                          <p:spTgt spid="304131">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04131">
                                            <p:txEl>
                                              <p:pRg st="8" end="8"/>
                                            </p:txEl>
                                          </p:spTgt>
                                        </p:tgtEl>
                                        <p:attrNameLst>
                                          <p:attrName>style.visibility</p:attrName>
                                        </p:attrNameLst>
                                      </p:cBhvr>
                                      <p:to>
                                        <p:strVal val="visible"/>
                                      </p:to>
                                    </p:set>
                                    <p:animEffect transition="in" filter="dissolve">
                                      <p:cBhvr>
                                        <p:cTn id="27" dur="500"/>
                                        <p:tgtEl>
                                          <p:spTgt spid="3041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Crowdfunding</a:t>
            </a:r>
            <a:r>
              <a:rPr lang="de-DE" dirty="0"/>
              <a:t/>
            </a:r>
            <a:br>
              <a:rPr lang="de-DE" dirty="0"/>
            </a:br>
            <a:r>
              <a:rPr lang="de-DE" dirty="0" smtClean="0"/>
              <a:t/>
            </a:r>
            <a:br>
              <a:rPr lang="de-DE" dirty="0" smtClean="0"/>
            </a:br>
            <a:r>
              <a:rPr lang="de-DE" sz="1000" dirty="0" smtClean="0"/>
              <a:t>http</a:t>
            </a:r>
            <a:r>
              <a:rPr lang="de-DE" sz="1000" dirty="0"/>
              <a:t>://de.wikipedia.org/wiki/Crowdfunding</a:t>
            </a:r>
          </a:p>
        </p:txBody>
      </p:sp>
      <p:pic>
        <p:nvPicPr>
          <p:cNvPr id="7" name="Inhaltsplatzhalter 6" descr="Crowdfunding – Wikipedia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396" y="1798638"/>
            <a:ext cx="7387421" cy="4498975"/>
          </a:xfrm>
          <a:prstGeom prst="rect">
            <a:avLst/>
          </a:prstGeom>
          <a:ln>
            <a:noFill/>
          </a:ln>
          <a:effectLst>
            <a:outerShdw blurRad="292100" dist="139700" dir="2700000" algn="tl" rotWithShape="0">
              <a:srgbClr val="333333">
                <a:alpha val="65000"/>
              </a:srgbClr>
            </a:outerShdw>
          </a:effectLst>
        </p:spPr>
      </p:pic>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40</a:t>
            </a:fld>
            <a:endParaRPr lang="de-DE" dirty="0"/>
          </a:p>
        </p:txBody>
      </p:sp>
    </p:spTree>
    <p:extLst>
      <p:ext uri="{BB962C8B-B14F-4D97-AF65-F5344CB8AC3E}">
        <p14:creationId xmlns:p14="http://schemas.microsoft.com/office/powerpoint/2010/main" val="3687110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Crowdfunding</a:t>
            </a:r>
            <a:r>
              <a:rPr lang="de-DE" dirty="0" smtClean="0"/>
              <a:t/>
            </a:r>
            <a:br>
              <a:rPr lang="de-DE" dirty="0" smtClean="0"/>
            </a:br>
            <a:r>
              <a:rPr lang="de-DE" dirty="0" smtClean="0"/>
              <a:t/>
            </a:r>
            <a:br>
              <a:rPr lang="de-DE" dirty="0" smtClean="0"/>
            </a:br>
            <a:r>
              <a:rPr lang="de-DE" sz="1000" dirty="0" smtClean="0"/>
              <a:t>http://www.crowdfunding-deutschland.de/</a:t>
            </a:r>
            <a:endParaRPr lang="de-DE" sz="1000" dirty="0"/>
          </a:p>
        </p:txBody>
      </p:sp>
      <p:pic>
        <p:nvPicPr>
          <p:cNvPr id="7" name="Inhaltsplatzhalter 6" descr="crowdfunding in Deutschland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046" y="1798638"/>
            <a:ext cx="8248120" cy="4498975"/>
          </a:xfrm>
          <a:prstGeom prst="rect">
            <a:avLst/>
          </a:prstGeom>
          <a:ln>
            <a:noFill/>
          </a:ln>
          <a:effectLst>
            <a:outerShdw blurRad="292100" dist="139700" dir="2700000" algn="tl" rotWithShape="0">
              <a:srgbClr val="333333">
                <a:alpha val="65000"/>
              </a:srgbClr>
            </a:outerShdw>
          </a:effectLst>
        </p:spPr>
      </p:pic>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41</a:t>
            </a:fld>
            <a:endParaRPr lang="de-DE" dirty="0"/>
          </a:p>
        </p:txBody>
      </p:sp>
    </p:spTree>
    <p:extLst>
      <p:ext uri="{BB962C8B-B14F-4D97-AF65-F5344CB8AC3E}">
        <p14:creationId xmlns:p14="http://schemas.microsoft.com/office/powerpoint/2010/main" val="91846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Crowdfunding</a:t>
            </a:r>
            <a:r>
              <a:rPr lang="de-DE" dirty="0" smtClean="0"/>
              <a:t/>
            </a:r>
            <a:br>
              <a:rPr lang="de-DE" dirty="0" smtClean="0"/>
            </a:br>
            <a:r>
              <a:rPr lang="de-DE" dirty="0" smtClean="0"/>
              <a:t/>
            </a:r>
            <a:br>
              <a:rPr lang="de-DE" dirty="0" smtClean="0"/>
            </a:br>
            <a:r>
              <a:rPr lang="de-DE" sz="1000" dirty="0" smtClean="0"/>
              <a:t>http://www.fuer-gruender.de/</a:t>
            </a:r>
            <a:endParaRPr lang="de-DE" sz="1000" dirty="0"/>
          </a:p>
        </p:txBody>
      </p:sp>
      <p:pic>
        <p:nvPicPr>
          <p:cNvPr id="7" name="Inhaltsplatzhalter 6" descr="Crowd funding über die Plattform mySherpas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046" y="1798638"/>
            <a:ext cx="8248120" cy="4498975"/>
          </a:xfrm>
          <a:prstGeom prst="rect">
            <a:avLst/>
          </a:prstGeom>
          <a:ln>
            <a:noFill/>
          </a:ln>
          <a:effectLst>
            <a:outerShdw blurRad="292100" dist="139700" dir="2700000" algn="tl" rotWithShape="0">
              <a:srgbClr val="333333">
                <a:alpha val="65000"/>
              </a:srgbClr>
            </a:outerShdw>
          </a:effectLst>
        </p:spPr>
      </p:pic>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42</a:t>
            </a:fld>
            <a:endParaRPr lang="de-DE" dirty="0"/>
          </a:p>
        </p:txBody>
      </p:sp>
    </p:spTree>
    <p:extLst>
      <p:ext uri="{BB962C8B-B14F-4D97-AF65-F5344CB8AC3E}">
        <p14:creationId xmlns:p14="http://schemas.microsoft.com/office/powerpoint/2010/main" val="40041962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err="1" smtClean="0"/>
              <a:t>Crowdfunding</a:t>
            </a:r>
            <a:r>
              <a:rPr lang="de-DE" dirty="0" smtClean="0"/>
              <a:t/>
            </a:r>
            <a:br>
              <a:rPr lang="de-DE" dirty="0" smtClean="0"/>
            </a:br>
            <a:r>
              <a:rPr lang="de-DE" dirty="0" smtClean="0"/>
              <a:t/>
            </a:r>
            <a:br>
              <a:rPr lang="de-DE" dirty="0" smtClean="0"/>
            </a:br>
            <a:r>
              <a:rPr lang="de-DE" sz="1000" dirty="0" smtClean="0"/>
              <a:t>http://www.ndr.de/ratgeber/netzwelt/crowdfunding105.html</a:t>
            </a:r>
            <a:endParaRPr lang="de-DE" sz="1000" dirty="0"/>
          </a:p>
        </p:txBody>
      </p:sp>
      <p:pic>
        <p:nvPicPr>
          <p:cNvPr id="7" name="Inhaltsplatzhalter 6" descr="Crowdfunding: Internet-Kollekte statt Kredit | NDR.de - Ratgeber - Netzwelt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046" y="1798638"/>
            <a:ext cx="8248120" cy="4498975"/>
          </a:xfrm>
          <a:prstGeom prst="rect">
            <a:avLst/>
          </a:prstGeom>
          <a:ln>
            <a:noFill/>
          </a:ln>
          <a:effectLst>
            <a:outerShdw blurRad="292100" dist="139700" dir="2700000" algn="tl" rotWithShape="0">
              <a:srgbClr val="333333">
                <a:alpha val="65000"/>
              </a:srgbClr>
            </a:outerShdw>
          </a:effectLst>
        </p:spPr>
      </p:pic>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43</a:t>
            </a:fld>
            <a:endParaRPr lang="de-DE" dirty="0"/>
          </a:p>
        </p:txBody>
      </p:sp>
    </p:spTree>
    <p:extLst>
      <p:ext uri="{BB962C8B-B14F-4D97-AF65-F5344CB8AC3E}">
        <p14:creationId xmlns:p14="http://schemas.microsoft.com/office/powerpoint/2010/main" val="3269109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r>
              <a:rPr lang="en-US"/>
              <a:t>Infoseminar_1.PPT	    </a:t>
            </a:r>
            <a:fld id="{B75C6137-A11D-4ABD-8C67-A310089DE285}" type="slidenum">
              <a:rPr lang="en-US"/>
              <a:pPr>
                <a:defRPr/>
              </a:pPr>
              <a:t>44</a:t>
            </a:fld>
            <a:endParaRPr lang="en-US"/>
          </a:p>
        </p:txBody>
      </p:sp>
      <p:sp>
        <p:nvSpPr>
          <p:cNvPr id="98307" name="Rectangle 2"/>
          <p:cNvSpPr>
            <a:spLocks noGrp="1" noChangeArrowheads="1"/>
          </p:cNvSpPr>
          <p:nvPr>
            <p:ph type="title"/>
          </p:nvPr>
        </p:nvSpPr>
        <p:spPr/>
        <p:txBody>
          <a:bodyPr/>
          <a:lstStyle/>
          <a:p>
            <a:r>
              <a:rPr lang="de-DE" sz="1800" dirty="0"/>
              <a:t>Patentfonds</a:t>
            </a:r>
            <a:br>
              <a:rPr lang="de-DE" sz="1800" dirty="0"/>
            </a:br>
            <a:r>
              <a:rPr lang="de-DE" sz="1800" dirty="0" smtClean="0"/>
              <a:t/>
            </a:r>
            <a:br>
              <a:rPr lang="de-DE" sz="1800" dirty="0" smtClean="0"/>
            </a:br>
            <a:r>
              <a:rPr lang="de-DE" sz="1000" dirty="0" smtClean="0"/>
              <a:t>http</a:t>
            </a:r>
            <a:r>
              <a:rPr lang="de-DE" sz="1000" dirty="0"/>
              <a:t>://www.patentfonds.de/index2.html</a:t>
            </a:r>
            <a:r>
              <a:rPr lang="de-DE" sz="1000" dirty="0" smtClean="0"/>
              <a:t/>
            </a:r>
            <a:br>
              <a:rPr lang="de-DE" sz="1000" dirty="0" smtClean="0"/>
            </a:br>
            <a:endParaRPr lang="de-DE" sz="1000" dirty="0" smtClean="0"/>
          </a:p>
        </p:txBody>
      </p:sp>
      <p:pic>
        <p:nvPicPr>
          <p:cNvPr id="3" name="Inhaltsplatzhalter 2" descr="Willkommen bei Patent | Invest | 1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396" y="1798638"/>
            <a:ext cx="7387421" cy="4498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10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06400" y="0"/>
            <a:ext cx="6110288" cy="2276475"/>
          </a:xfrm>
        </p:spPr>
        <p:txBody>
          <a:bodyPr/>
          <a:lstStyle/>
          <a:p>
            <a:pPr marL="541338" indent="-541338" defTabSz="914400"/>
            <a:r>
              <a:rPr lang="de-DE" dirty="0" smtClean="0"/>
              <a:t/>
            </a:r>
            <a:br>
              <a:rPr lang="de-DE" dirty="0" smtClean="0"/>
            </a:br>
            <a:r>
              <a:rPr lang="de-DE" dirty="0"/>
              <a:t/>
            </a:r>
            <a:br>
              <a:rPr lang="de-DE" dirty="0"/>
            </a:br>
            <a:r>
              <a:rPr lang="de-DE" dirty="0" smtClean="0"/>
              <a:t>Spezielle Suchmaschinen</a:t>
            </a:r>
          </a:p>
        </p:txBody>
      </p:sp>
      <p:sp>
        <p:nvSpPr>
          <p:cNvPr id="52227" name="Rectangle 3"/>
          <p:cNvSpPr>
            <a:spLocks noGrp="1" noChangeArrowheads="1"/>
          </p:cNvSpPr>
          <p:nvPr>
            <p:ph type="body" idx="4294967295"/>
          </p:nvPr>
        </p:nvSpPr>
        <p:spPr>
          <a:xfrm>
            <a:off x="323850" y="1844825"/>
            <a:ext cx="8591550" cy="4784576"/>
          </a:xfrm>
        </p:spPr>
        <p:txBody>
          <a:bodyPr/>
          <a:lstStyle/>
          <a:p>
            <a:r>
              <a:rPr lang="de-DE" dirty="0" err="1" smtClean="0"/>
              <a:t>Scirus</a:t>
            </a:r>
            <a:endParaRPr lang="de-DE" dirty="0" smtClean="0"/>
          </a:p>
          <a:p>
            <a:r>
              <a:rPr lang="de-DE" dirty="0" err="1" smtClean="0"/>
              <a:t>CiteSeer</a:t>
            </a:r>
            <a:endParaRPr lang="de-DE" dirty="0" smtClean="0"/>
          </a:p>
          <a:p>
            <a:r>
              <a:rPr lang="de-DE" dirty="0" err="1" smtClean="0"/>
              <a:t>WolframAlpha</a:t>
            </a:r>
            <a:endParaRPr lang="de-DE" dirty="0" smtClean="0"/>
          </a:p>
          <a:p>
            <a:pPr>
              <a:buFont typeface="Monotype Sorts" pitchFamily="2" charset="2"/>
              <a:buNone/>
            </a:pPr>
            <a:endParaRPr lang="de-DE" dirty="0" smtClean="0"/>
          </a:p>
        </p:txBody>
      </p:sp>
    </p:spTree>
    <p:extLst>
      <p:ext uri="{BB962C8B-B14F-4D97-AF65-F5344CB8AC3E}">
        <p14:creationId xmlns:p14="http://schemas.microsoft.com/office/powerpoint/2010/main" val="3397634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800" dirty="0" smtClean="0">
                <a:latin typeface="Arial" charset="0"/>
              </a:rPr>
              <a:t>ICI-4  </a:t>
            </a:r>
            <a:r>
              <a:rPr lang="en-US" sz="800" dirty="0" err="1" smtClean="0">
                <a:latin typeface="Arial" charset="0"/>
              </a:rPr>
              <a:t>Sekundärrecherchen</a:t>
            </a:r>
            <a:r>
              <a:rPr lang="en-US" sz="800" dirty="0" smtClean="0">
                <a:latin typeface="Arial" charset="0"/>
              </a:rPr>
              <a:t> (Tag 2)    </a:t>
            </a:r>
            <a:fld id="{82FE8E1C-E227-4CA9-9807-69DADE01DE85}" type="slidenum">
              <a:rPr lang="en-US" sz="800" smtClean="0">
                <a:latin typeface="Arial" charset="0"/>
              </a:rPr>
              <a:pPr/>
              <a:t>46</a:t>
            </a:fld>
            <a:endParaRPr lang="en-US" sz="800" dirty="0" smtClean="0">
              <a:latin typeface="Arial" charset="0"/>
            </a:endParaRPr>
          </a:p>
        </p:txBody>
      </p:sp>
      <p:sp>
        <p:nvSpPr>
          <p:cNvPr id="53251" name="Titel 1"/>
          <p:cNvSpPr>
            <a:spLocks noGrp="1"/>
          </p:cNvSpPr>
          <p:nvPr>
            <p:ph type="title"/>
          </p:nvPr>
        </p:nvSpPr>
        <p:spPr/>
        <p:txBody>
          <a:bodyPr/>
          <a:lstStyle/>
          <a:p>
            <a:r>
              <a:rPr lang="de-DE" dirty="0" err="1" smtClean="0"/>
              <a:t>Scirus</a:t>
            </a:r>
            <a:r>
              <a:rPr lang="de-DE" dirty="0" smtClean="0"/>
              <a:t/>
            </a:r>
            <a:br>
              <a:rPr lang="de-DE" dirty="0" smtClean="0"/>
            </a:br>
            <a:r>
              <a:rPr lang="de-DE" dirty="0" smtClean="0"/>
              <a:t>		</a:t>
            </a:r>
            <a:r>
              <a:rPr lang="de-DE" sz="1200" dirty="0" smtClean="0"/>
              <a:t>http://scirus.com/</a:t>
            </a:r>
          </a:p>
        </p:txBody>
      </p:sp>
      <p:sp>
        <p:nvSpPr>
          <p:cNvPr id="53258" name="Rectangle 10"/>
          <p:cNvSpPr>
            <a:spLocks noChangeArrowheads="1"/>
          </p:cNvSpPr>
          <p:nvPr/>
        </p:nvSpPr>
        <p:spPr bwMode="auto">
          <a:xfrm>
            <a:off x="6227763" y="2420938"/>
            <a:ext cx="2735262" cy="1800225"/>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2"/>
              </a:buBlip>
              <a:tabLst>
                <a:tab pos="441325" algn="l"/>
              </a:tabLst>
            </a:pPr>
            <a:r>
              <a:rPr lang="de-DE" sz="1600">
                <a:latin typeface="Arial" charset="0"/>
              </a:rPr>
              <a:t>Englischsprachige Wissenschafts-suchmaschine des Elsevier-Verlages</a:t>
            </a:r>
          </a:p>
          <a:p>
            <a:pPr marL="274638" indent="-274638">
              <a:spcBef>
                <a:spcPct val="20000"/>
              </a:spcBef>
              <a:buClr>
                <a:schemeClr val="accent2"/>
              </a:buClr>
              <a:buFont typeface="Monotype Sorts" pitchFamily="2" charset="2"/>
              <a:buBlip>
                <a:blip r:embed="rId2"/>
              </a:buBlip>
              <a:tabLst>
                <a:tab pos="441325" algn="l"/>
              </a:tabLst>
            </a:pPr>
            <a:r>
              <a:rPr lang="de-DE" sz="1600">
                <a:latin typeface="Arial" charset="0"/>
              </a:rPr>
              <a:t>Auswertung von mehr als 400 Mio. Quellen</a:t>
            </a:r>
          </a:p>
        </p:txBody>
      </p:sp>
      <p:sp>
        <p:nvSpPr>
          <p:cNvPr id="8" name="Pfeil nach rechts 7"/>
          <p:cNvSpPr>
            <a:spLocks noChangeArrowheads="1"/>
          </p:cNvSpPr>
          <p:nvPr/>
        </p:nvSpPr>
        <p:spPr bwMode="auto">
          <a:xfrm rot="10800000">
            <a:off x="5795963" y="4797425"/>
            <a:ext cx="360362" cy="193675"/>
          </a:xfrm>
          <a:prstGeom prst="rightArrow">
            <a:avLst>
              <a:gd name="adj1" fmla="val 50000"/>
              <a:gd name="adj2" fmla="val 8607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endParaRPr lang="de-DE" sz="2400"/>
          </a:p>
        </p:txBody>
      </p:sp>
      <p:sp>
        <p:nvSpPr>
          <p:cNvPr id="53260" name="Rectangle 12"/>
          <p:cNvSpPr>
            <a:spLocks noChangeArrowheads="1"/>
          </p:cNvSpPr>
          <p:nvPr/>
        </p:nvSpPr>
        <p:spPr bwMode="auto">
          <a:xfrm>
            <a:off x="6227763" y="4508500"/>
            <a:ext cx="2735262" cy="93503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2"/>
              </a:buBlip>
              <a:tabLst>
                <a:tab pos="441325" algn="l"/>
              </a:tabLst>
            </a:pPr>
            <a:r>
              <a:rPr lang="de-DE" sz="1600">
                <a:latin typeface="Arial" charset="0"/>
              </a:rPr>
              <a:t>Vielfältige Möglichkeiten zur Verfeinerung der Suche</a:t>
            </a:r>
          </a:p>
        </p:txBody>
      </p:sp>
      <p:pic>
        <p:nvPicPr>
          <p:cNvPr id="5325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4046537" cy="5472112"/>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54993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3258"/>
                                        </p:tgtEl>
                                        <p:attrNameLst>
                                          <p:attrName>style.visibility</p:attrName>
                                        </p:attrNameLst>
                                      </p:cBhvr>
                                      <p:to>
                                        <p:strVal val="visible"/>
                                      </p:to>
                                    </p:set>
                                    <p:animEffect transition="in" filter="blinds(horizontal)">
                                      <p:cBhvr>
                                        <p:cTn id="7" dur="500"/>
                                        <p:tgtEl>
                                          <p:spTgt spid="53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3260"/>
                                        </p:tgtEl>
                                        <p:attrNameLst>
                                          <p:attrName>style.visibility</p:attrName>
                                        </p:attrNameLst>
                                      </p:cBhvr>
                                      <p:to>
                                        <p:strVal val="visible"/>
                                      </p:to>
                                    </p:set>
                                    <p:animEffect transition="in" filter="blinds(horizontal)">
                                      <p:cBhvr>
                                        <p:cTn id="15"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8" grpId="0" animBg="1"/>
      <p:bldP spid="8" grpId="0" animBg="1"/>
      <p:bldP spid="5326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800" smtClean="0">
                <a:latin typeface="Arial" charset="0"/>
              </a:rPr>
              <a:t>ICI-4  Sekundärrecherchen (Tag 2)    </a:t>
            </a:r>
            <a:fld id="{0B948F1E-2BBE-4F26-8913-E8AA0015EAAA}" type="slidenum">
              <a:rPr lang="en-US" sz="800" smtClean="0">
                <a:latin typeface="Arial" charset="0"/>
              </a:rPr>
              <a:pPr/>
              <a:t>47</a:t>
            </a:fld>
            <a:endParaRPr lang="en-US" sz="800" smtClean="0">
              <a:latin typeface="Arial" charset="0"/>
            </a:endParaRPr>
          </a:p>
        </p:txBody>
      </p:sp>
      <p:sp>
        <p:nvSpPr>
          <p:cNvPr id="54275" name="Titel 1"/>
          <p:cNvSpPr>
            <a:spLocks noGrp="1"/>
          </p:cNvSpPr>
          <p:nvPr>
            <p:ph type="title"/>
          </p:nvPr>
        </p:nvSpPr>
        <p:spPr>
          <a:xfrm>
            <a:off x="395288" y="28575"/>
            <a:ext cx="7213600" cy="914400"/>
          </a:xfrm>
        </p:spPr>
        <p:txBody>
          <a:bodyPr/>
          <a:lstStyle/>
          <a:p>
            <a:r>
              <a:rPr lang="de-DE" dirty="0"/>
              <a:t/>
            </a:r>
            <a:br>
              <a:rPr lang="de-DE" dirty="0"/>
            </a:br>
            <a:r>
              <a:rPr lang="de-DE" dirty="0" err="1" smtClean="0"/>
              <a:t>Scirus</a:t>
            </a:r>
            <a:endParaRPr lang="de-DE" dirty="0" smtClean="0"/>
          </a:p>
        </p:txBody>
      </p:sp>
      <p:pic>
        <p:nvPicPr>
          <p:cNvPr id="54276" name="Inhaltsplatzhalter 4" descr="beatles (apple) trademark results on scirus.com, for scientific information - Mozilla Firefox"/>
          <p:cNvPicPr>
            <a:picLocks noGrp="1" noChangeAspect="1"/>
          </p:cNvPicPr>
          <p:nvPr>
            <p:ph idx="1"/>
          </p:nvPr>
        </p:nvPicPr>
        <p:blipFill>
          <a:blip r:embed="rId2">
            <a:extLst>
              <a:ext uri="{28A0092B-C50C-407E-A947-70E740481C1C}">
                <a14:useLocalDpi xmlns:a14="http://schemas.microsoft.com/office/drawing/2010/main" val="0"/>
              </a:ext>
            </a:extLst>
          </a:blip>
          <a:srcRect t="18251" r="19519" b="359"/>
          <a:stretch>
            <a:fillRect/>
          </a:stretch>
        </p:blipFill>
        <p:spPr>
          <a:xfrm>
            <a:off x="323850" y="1157288"/>
            <a:ext cx="8555038" cy="4719637"/>
          </a:xfrm>
          <a:noFill/>
          <a:ln>
            <a:solidFill>
              <a:schemeClr val="tx1"/>
            </a:solidFill>
            <a:miter lim="800000"/>
            <a:headEnd/>
            <a:tailEnd/>
          </a:ln>
          <a:effectLst>
            <a:outerShdw dist="107763" dir="2700000" algn="ctr" rotWithShape="0">
              <a:srgbClr val="808080">
                <a:alpha val="50000"/>
              </a:srgbClr>
            </a:outerShdw>
          </a:effectLst>
        </p:spPr>
      </p:pic>
      <p:sp>
        <p:nvSpPr>
          <p:cNvPr id="5" name="Textfeld 4"/>
          <p:cNvSpPr txBox="1">
            <a:spLocks noChangeArrowheads="1"/>
          </p:cNvSpPr>
          <p:nvPr/>
        </p:nvSpPr>
        <p:spPr bwMode="auto">
          <a:xfrm>
            <a:off x="179388" y="5514975"/>
            <a:ext cx="1011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de-DE" sz="1200"/>
          </a:p>
        </p:txBody>
      </p:sp>
      <p:sp>
        <p:nvSpPr>
          <p:cNvPr id="54282" name="Rectangle 10"/>
          <p:cNvSpPr>
            <a:spLocks noChangeArrowheads="1"/>
          </p:cNvSpPr>
          <p:nvPr/>
        </p:nvSpPr>
        <p:spPr bwMode="auto">
          <a:xfrm>
            <a:off x="6227763" y="2708275"/>
            <a:ext cx="2735262" cy="93503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3"/>
              </a:buBlip>
              <a:tabLst>
                <a:tab pos="441325" algn="l"/>
              </a:tabLst>
            </a:pPr>
            <a:r>
              <a:rPr lang="de-DE" sz="1600">
                <a:latin typeface="Arial" charset="0"/>
              </a:rPr>
              <a:t>Informationen zum Markenstreit zwischen Beatles und Apple</a:t>
            </a:r>
          </a:p>
        </p:txBody>
      </p:sp>
      <p:sp>
        <p:nvSpPr>
          <p:cNvPr id="8" name="Pfeil nach rechts 7"/>
          <p:cNvSpPr>
            <a:spLocks noChangeArrowheads="1"/>
          </p:cNvSpPr>
          <p:nvPr/>
        </p:nvSpPr>
        <p:spPr bwMode="auto">
          <a:xfrm rot="-5400000">
            <a:off x="672307" y="4726781"/>
            <a:ext cx="360362" cy="193675"/>
          </a:xfrm>
          <a:prstGeom prst="rightArrow">
            <a:avLst>
              <a:gd name="adj1" fmla="val 50000"/>
              <a:gd name="adj2" fmla="val 8607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p>
            <a:endParaRPr lang="de-DE" sz="2400"/>
          </a:p>
        </p:txBody>
      </p:sp>
      <p:sp>
        <p:nvSpPr>
          <p:cNvPr id="54284" name="Rectangle 12"/>
          <p:cNvSpPr>
            <a:spLocks noChangeArrowheads="1"/>
          </p:cNvSpPr>
          <p:nvPr/>
        </p:nvSpPr>
        <p:spPr bwMode="auto">
          <a:xfrm>
            <a:off x="250825" y="5157788"/>
            <a:ext cx="2159000" cy="719137"/>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3"/>
              </a:buBlip>
              <a:tabLst>
                <a:tab pos="441325" algn="l"/>
              </a:tabLst>
            </a:pPr>
            <a:r>
              <a:rPr lang="de-DE" sz="1600">
                <a:latin typeface="Arial" charset="0"/>
              </a:rPr>
              <a:t>Angebot weiterer Suchbegriffe</a:t>
            </a:r>
          </a:p>
        </p:txBody>
      </p:sp>
    </p:spTree>
    <p:extLst>
      <p:ext uri="{BB962C8B-B14F-4D97-AF65-F5344CB8AC3E}">
        <p14:creationId xmlns:p14="http://schemas.microsoft.com/office/powerpoint/2010/main" val="3384741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282"/>
                                        </p:tgtEl>
                                        <p:attrNameLst>
                                          <p:attrName>style.visibility</p:attrName>
                                        </p:attrNameLst>
                                      </p:cBhvr>
                                      <p:to>
                                        <p:strVal val="visible"/>
                                      </p:to>
                                    </p:set>
                                    <p:animEffect transition="in" filter="blinds(horizontal)">
                                      <p:cBhvr>
                                        <p:cTn id="10" dur="500"/>
                                        <p:tgtEl>
                                          <p:spTgt spid="542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4284"/>
                                        </p:tgtEl>
                                        <p:attrNameLst>
                                          <p:attrName>style.visibility</p:attrName>
                                        </p:attrNameLst>
                                      </p:cBhvr>
                                      <p:to>
                                        <p:strVal val="visible"/>
                                      </p:to>
                                    </p:set>
                                    <p:animEffect transition="in" filter="blinds(horizontal)">
                                      <p:cBhvr>
                                        <p:cTn id="18" dur="500"/>
                                        <p:tgtEl>
                                          <p:spTgt spid="54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4282" grpId="0" animBg="1"/>
      <p:bldP spid="8" grpId="0" animBg="1"/>
      <p:bldP spid="5428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800" smtClean="0">
                <a:latin typeface="Arial" charset="0"/>
              </a:rPr>
              <a:t>ICI-4  Sekundärrecherchen (Tag 2)    </a:t>
            </a:r>
            <a:fld id="{1897512F-3AF0-4101-91A9-1DD87661663C}" type="slidenum">
              <a:rPr lang="en-US" sz="800" smtClean="0">
                <a:latin typeface="Arial" charset="0"/>
              </a:rPr>
              <a:pPr/>
              <a:t>48</a:t>
            </a:fld>
            <a:endParaRPr lang="en-US" sz="800" smtClean="0">
              <a:latin typeface="Arial" charset="0"/>
            </a:endParaRPr>
          </a:p>
        </p:txBody>
      </p:sp>
      <p:sp>
        <p:nvSpPr>
          <p:cNvPr id="55299" name="Titel 1"/>
          <p:cNvSpPr>
            <a:spLocks noGrp="1"/>
          </p:cNvSpPr>
          <p:nvPr>
            <p:ph type="title"/>
          </p:nvPr>
        </p:nvSpPr>
        <p:spPr/>
        <p:txBody>
          <a:bodyPr/>
          <a:lstStyle/>
          <a:p>
            <a:r>
              <a:rPr lang="de-DE" smtClean="0"/>
              <a:t>2.1	Beispieldokument</a:t>
            </a:r>
          </a:p>
        </p:txBody>
      </p:sp>
      <p:pic>
        <p:nvPicPr>
          <p:cNvPr id="55300" name="Inhaltsplatzhalter 4" descr="JURIST - Paper Chase: Apple, Beatles make trademark dispute deal - Mozilla Firefox"/>
          <p:cNvPicPr>
            <a:picLocks noGrp="1" noChangeAspect="1"/>
          </p:cNvPicPr>
          <p:nvPr>
            <p:ph idx="1"/>
          </p:nvPr>
        </p:nvPicPr>
        <p:blipFill>
          <a:blip r:embed="rId2">
            <a:extLst>
              <a:ext uri="{28A0092B-C50C-407E-A947-70E740481C1C}">
                <a14:useLocalDpi xmlns:a14="http://schemas.microsoft.com/office/drawing/2010/main" val="0"/>
              </a:ext>
            </a:extLst>
          </a:blip>
          <a:srcRect l="23424" t="18967" r="23424"/>
          <a:stretch>
            <a:fillRect/>
          </a:stretch>
        </p:blipFill>
        <p:spPr>
          <a:xfrm>
            <a:off x="468313" y="1196975"/>
            <a:ext cx="6264275" cy="5210175"/>
          </a:xfrm>
          <a:noFill/>
          <a:ln>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74053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Scirus</a:t>
            </a:r>
            <a:r>
              <a:rPr lang="de-DE" dirty="0" smtClean="0"/>
              <a:t/>
            </a:r>
            <a:br>
              <a:rPr lang="de-DE" dirty="0" smtClean="0"/>
            </a:br>
            <a:r>
              <a:rPr lang="de-DE" dirty="0" smtClean="0"/>
              <a:t>Rechtsstreit Apple vs. Samsung</a:t>
            </a:r>
            <a:endParaRPr lang="de-DE" dirty="0"/>
          </a:p>
        </p:txBody>
      </p:sp>
      <p:pic>
        <p:nvPicPr>
          <p:cNvPr id="7" name="Inhaltsplatzhalter 6" descr="apple samsung patent trial number results on scirus.com, for scientific information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556792"/>
            <a:ext cx="7387421" cy="4498975"/>
          </a:xfrm>
          <a:prstGeom prst="rect">
            <a:avLst/>
          </a:prstGeom>
          <a:ln>
            <a:noFill/>
          </a:ln>
          <a:effectLst>
            <a:outerShdw blurRad="292100" dist="139700" dir="2700000" algn="tl" rotWithShape="0">
              <a:srgbClr val="333333">
                <a:alpha val="65000"/>
              </a:srgbClr>
            </a:outerShdw>
          </a:effectLst>
        </p:spPr>
      </p:pic>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49</a:t>
            </a:fld>
            <a:endParaRPr lang="de-DE" dirty="0"/>
          </a:p>
        </p:txBody>
      </p:sp>
    </p:spTree>
    <p:extLst>
      <p:ext uri="{BB962C8B-B14F-4D97-AF65-F5344CB8AC3E}">
        <p14:creationId xmlns:p14="http://schemas.microsoft.com/office/powerpoint/2010/main" val="4237320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B7C06A5C-ED2E-42EF-92C9-B72776397D5B}" type="datetime1">
              <a:rPr lang="de-DE" sz="800" smtClean="0">
                <a:solidFill>
                  <a:schemeClr val="bg1"/>
                </a:solidFill>
              </a:rPr>
              <a:pPr eaLnBrk="1" hangingPunct="1"/>
              <a:t>11.01.2013</a:t>
            </a:fld>
            <a:endParaRPr lang="de-DE" sz="800" smtClean="0">
              <a:solidFill>
                <a:schemeClr val="bg1"/>
              </a:solidFill>
            </a:endParaRPr>
          </a:p>
        </p:txBody>
      </p:sp>
      <p:sp>
        <p:nvSpPr>
          <p:cNvPr id="6147"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6148"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C18CB06D-5EB6-4A30-BA85-F7B114EF4848}" type="slidenum">
              <a:rPr lang="de-DE" sz="800" smtClean="0">
                <a:solidFill>
                  <a:schemeClr val="bg1"/>
                </a:solidFill>
              </a:rPr>
              <a:pPr eaLnBrk="1" hangingPunct="1"/>
              <a:t>5</a:t>
            </a:fld>
            <a:endParaRPr lang="de-DE" sz="800" smtClean="0">
              <a:solidFill>
                <a:schemeClr val="bg1"/>
              </a:solidFill>
            </a:endParaRPr>
          </a:p>
        </p:txBody>
      </p:sp>
      <p:sp>
        <p:nvSpPr>
          <p:cNvPr id="6149" name="Rectangle 2"/>
          <p:cNvSpPr>
            <a:spLocks noGrp="1" noChangeArrowheads="1"/>
          </p:cNvSpPr>
          <p:nvPr>
            <p:ph type="title"/>
          </p:nvPr>
        </p:nvSpPr>
        <p:spPr>
          <a:xfrm>
            <a:off x="323528" y="980727"/>
            <a:ext cx="6370638" cy="539527"/>
          </a:xfrm>
        </p:spPr>
        <p:txBody>
          <a:bodyPr/>
          <a:lstStyle/>
          <a:p>
            <a:pPr eaLnBrk="1" hangingPunct="1"/>
            <a:r>
              <a:rPr lang="de-DE" dirty="0" smtClean="0"/>
              <a:t>Besonderheiten von Patentinformationen</a:t>
            </a:r>
          </a:p>
        </p:txBody>
      </p:sp>
      <p:sp>
        <p:nvSpPr>
          <p:cNvPr id="6150" name="Rectangle 3"/>
          <p:cNvSpPr>
            <a:spLocks noGrp="1" noChangeArrowheads="1"/>
          </p:cNvSpPr>
          <p:nvPr>
            <p:ph type="body" idx="1"/>
          </p:nvPr>
        </p:nvSpPr>
        <p:spPr/>
        <p:txBody>
          <a:bodyPr/>
          <a:lstStyle/>
          <a:p>
            <a:pPr eaLnBrk="1" hangingPunct="1"/>
            <a:r>
              <a:rPr lang="de-DE" sz="2000" dirty="0" smtClean="0"/>
              <a:t>Mehr als 80% des veröffentlichten technischen Wissens sind nur in Form von Patenten verfügbar</a:t>
            </a:r>
          </a:p>
          <a:p>
            <a:pPr eaLnBrk="1" hangingPunct="1"/>
            <a:r>
              <a:rPr lang="de-DE" sz="2000" dirty="0" smtClean="0"/>
              <a:t>wöchentlich werden weltweit über 25.000 Patentdokumente publiziert.</a:t>
            </a:r>
          </a:p>
          <a:p>
            <a:pPr eaLnBrk="1" hangingPunct="1"/>
            <a:r>
              <a:rPr lang="de-DE" sz="2000" dirty="0" smtClean="0"/>
              <a:t>Sehr viele Patente sind frei verfügbar (Reverse Engineering)</a:t>
            </a:r>
          </a:p>
        </p:txBody>
      </p:sp>
    </p:spTree>
    <p:extLst>
      <p:ext uri="{BB962C8B-B14F-4D97-AF65-F5344CB8AC3E}">
        <p14:creationId xmlns:p14="http://schemas.microsoft.com/office/powerpoint/2010/main" val="167774808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Originalurteil Apple gegen Samsung</a:t>
            </a:r>
            <a:r>
              <a:rPr lang="de-DE" dirty="0"/>
              <a:t/>
            </a:r>
            <a:br>
              <a:rPr lang="de-DE" dirty="0"/>
            </a:br>
            <a:r>
              <a:rPr lang="de-DE" dirty="0" smtClean="0"/>
              <a:t/>
            </a:r>
            <a:br>
              <a:rPr lang="de-DE" dirty="0" smtClean="0"/>
            </a:br>
            <a:r>
              <a:rPr lang="de-DE" sz="1000" dirty="0" smtClean="0"/>
              <a:t>https</a:t>
            </a:r>
            <a:r>
              <a:rPr lang="de-DE" sz="1000" dirty="0"/>
              <a:t>://www.apple.com/pr/pdf/110415samsungcomplaint.pdf</a:t>
            </a:r>
          </a:p>
        </p:txBody>
      </p:sp>
      <p:pic>
        <p:nvPicPr>
          <p:cNvPr id="8" name="Inhaltsplatzhalter 7" descr="110415samsungcomplaint.pdf (application/pdf-Objekt)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396" y="1798638"/>
            <a:ext cx="7387421" cy="4498975"/>
          </a:xfrm>
          <a:prstGeom prst="rect">
            <a:avLst/>
          </a:prstGeom>
          <a:ln>
            <a:noFill/>
          </a:ln>
          <a:effectLst>
            <a:outerShdw blurRad="292100" dist="139700" dir="2700000" algn="tl" rotWithShape="0">
              <a:srgbClr val="333333">
                <a:alpha val="65000"/>
              </a:srgbClr>
            </a:outerShdw>
          </a:effectLst>
        </p:spPr>
      </p:pic>
      <p:sp>
        <p:nvSpPr>
          <p:cNvPr id="4" name="Datumsplatzhalter 3"/>
          <p:cNvSpPr>
            <a:spLocks noGrp="1"/>
          </p:cNvSpPr>
          <p:nvPr>
            <p:ph type="dt" sz="half" idx="10"/>
          </p:nvPr>
        </p:nvSpPr>
        <p:spPr/>
        <p:txBody>
          <a:bodyPr/>
          <a:lstStyle/>
          <a:p>
            <a:pPr>
              <a:defRPr/>
            </a:pPr>
            <a:fld id="{12DD82BF-029B-4906-9333-B72F6DA0CF21}" type="datetime1">
              <a:rPr lang="de-DE" smtClean="0"/>
              <a:pPr>
                <a:defRPr/>
              </a:pPr>
              <a:t>11.01.2013</a:t>
            </a:fld>
            <a:endParaRPr lang="de-DE"/>
          </a:p>
        </p:txBody>
      </p:sp>
      <p:sp>
        <p:nvSpPr>
          <p:cNvPr id="5" name="Fußzeilenplatzhalter 4"/>
          <p:cNvSpPr>
            <a:spLocks noGrp="1"/>
          </p:cNvSpPr>
          <p:nvPr>
            <p:ph type="ftr" sz="quarter" idx="11"/>
          </p:nvPr>
        </p:nvSpPr>
        <p:spPr/>
        <p:txBody>
          <a:bodyPr/>
          <a:lstStyle/>
          <a:p>
            <a:pPr>
              <a:defRPr/>
            </a:pPr>
            <a:r>
              <a:rPr lang="de-DE" smtClean="0"/>
              <a:t>Hans-Peter Müller, IVS der Hochschule Koblenz</a:t>
            </a:r>
            <a:endParaRPr lang="de-DE"/>
          </a:p>
        </p:txBody>
      </p:sp>
      <p:sp>
        <p:nvSpPr>
          <p:cNvPr id="6" name="Foliennummernplatzhalter 5"/>
          <p:cNvSpPr>
            <a:spLocks noGrp="1"/>
          </p:cNvSpPr>
          <p:nvPr>
            <p:ph type="sldNum" sz="quarter" idx="12"/>
          </p:nvPr>
        </p:nvSpPr>
        <p:spPr/>
        <p:txBody>
          <a:bodyPr/>
          <a:lstStyle/>
          <a:p>
            <a:pPr>
              <a:defRPr/>
            </a:pPr>
            <a:fld id="{A050BF05-A5CA-4DC9-9018-CF673B9B89C4}" type="slidenum">
              <a:rPr lang="de-DE" smtClean="0"/>
              <a:pPr>
                <a:defRPr/>
              </a:pPr>
              <a:t>50</a:t>
            </a:fld>
            <a:endParaRPr lang="de-DE" dirty="0"/>
          </a:p>
        </p:txBody>
      </p:sp>
    </p:spTree>
    <p:extLst>
      <p:ext uri="{BB962C8B-B14F-4D97-AF65-F5344CB8AC3E}">
        <p14:creationId xmlns:p14="http://schemas.microsoft.com/office/powerpoint/2010/main" val="18401803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800" smtClean="0">
                <a:latin typeface="Arial" charset="0"/>
              </a:rPr>
              <a:t>ICI-4  Sekundärrecherchen (Tag 2)    </a:t>
            </a:r>
            <a:fld id="{1673E0CA-A4F2-450F-A178-A83D9392F41B}" type="slidenum">
              <a:rPr lang="en-US" sz="800" smtClean="0">
                <a:latin typeface="Arial" charset="0"/>
              </a:rPr>
              <a:pPr/>
              <a:t>51</a:t>
            </a:fld>
            <a:endParaRPr lang="en-US" sz="800" smtClean="0">
              <a:latin typeface="Arial" charset="0"/>
            </a:endParaRPr>
          </a:p>
        </p:txBody>
      </p:sp>
      <p:sp>
        <p:nvSpPr>
          <p:cNvPr id="56323" name="Titel 1"/>
          <p:cNvSpPr>
            <a:spLocks noGrp="1"/>
          </p:cNvSpPr>
          <p:nvPr>
            <p:ph type="title"/>
          </p:nvPr>
        </p:nvSpPr>
        <p:spPr/>
        <p:txBody>
          <a:bodyPr/>
          <a:lstStyle/>
          <a:p>
            <a:r>
              <a:rPr lang="de-DE" dirty="0" err="1" smtClean="0"/>
              <a:t>CiteSeer</a:t>
            </a:r>
            <a:r>
              <a:rPr lang="de-DE" dirty="0" smtClean="0"/>
              <a:t/>
            </a:r>
            <a:br>
              <a:rPr lang="de-DE" dirty="0" smtClean="0"/>
            </a:br>
            <a:r>
              <a:rPr lang="de-DE" dirty="0" smtClean="0"/>
              <a:t>		</a:t>
            </a:r>
            <a:r>
              <a:rPr lang="de-DE" sz="1200" dirty="0" smtClean="0"/>
              <a:t>http://citeseer.ist.psu.edu/index</a:t>
            </a:r>
          </a:p>
        </p:txBody>
      </p:sp>
      <p:pic>
        <p:nvPicPr>
          <p:cNvPr id="56324" name="Inhaltsplatzhalter 4" descr="CiteSeerX — Search Results — information retrieval - Mozilla Firefox"/>
          <p:cNvPicPr>
            <a:picLocks noGrp="1" noChangeAspect="1"/>
          </p:cNvPicPr>
          <p:nvPr>
            <p:ph idx="1"/>
          </p:nvPr>
        </p:nvPicPr>
        <p:blipFill>
          <a:blip r:embed="rId2">
            <a:extLst>
              <a:ext uri="{28A0092B-C50C-407E-A947-70E740481C1C}">
                <a14:useLocalDpi xmlns:a14="http://schemas.microsoft.com/office/drawing/2010/main" val="0"/>
              </a:ext>
            </a:extLst>
          </a:blip>
          <a:srcRect l="23424" t="18967" r="23424"/>
          <a:stretch>
            <a:fillRect/>
          </a:stretch>
        </p:blipFill>
        <p:spPr>
          <a:xfrm>
            <a:off x="539750" y="1196975"/>
            <a:ext cx="5056188" cy="5184775"/>
          </a:xfrm>
          <a:noFill/>
          <a:ln>
            <a:solidFill>
              <a:schemeClr val="tx1"/>
            </a:solidFill>
            <a:miter lim="800000"/>
            <a:headEnd/>
            <a:tailEnd/>
          </a:ln>
          <a:effectLst>
            <a:outerShdw dist="107763" dir="2700000" algn="ctr" rotWithShape="0">
              <a:srgbClr val="808080">
                <a:alpha val="50000"/>
              </a:srgbClr>
            </a:outerShdw>
          </a:effectLst>
        </p:spPr>
      </p:pic>
      <p:sp>
        <p:nvSpPr>
          <p:cNvPr id="56325" name="Textfeld 6"/>
          <p:cNvSpPr txBox="1">
            <a:spLocks noChangeArrowheads="1"/>
          </p:cNvSpPr>
          <p:nvPr/>
        </p:nvSpPr>
        <p:spPr bwMode="auto">
          <a:xfrm>
            <a:off x="1042988" y="1076325"/>
            <a:ext cx="3786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de-DE" sz="2400"/>
          </a:p>
        </p:txBody>
      </p:sp>
      <p:sp>
        <p:nvSpPr>
          <p:cNvPr id="8" name="Pfeil nach rechts 7"/>
          <p:cNvSpPr>
            <a:spLocks noChangeArrowheads="1"/>
          </p:cNvSpPr>
          <p:nvPr/>
        </p:nvSpPr>
        <p:spPr bwMode="auto">
          <a:xfrm rot="10800000">
            <a:off x="5795963" y="4005263"/>
            <a:ext cx="360362" cy="193675"/>
          </a:xfrm>
          <a:prstGeom prst="rightArrow">
            <a:avLst>
              <a:gd name="adj1" fmla="val 50000"/>
              <a:gd name="adj2" fmla="val 8607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endParaRPr lang="de-DE" sz="2400"/>
          </a:p>
        </p:txBody>
      </p:sp>
      <p:sp>
        <p:nvSpPr>
          <p:cNvPr id="56329" name="Rectangle 9"/>
          <p:cNvSpPr>
            <a:spLocks noChangeArrowheads="1"/>
          </p:cNvSpPr>
          <p:nvPr/>
        </p:nvSpPr>
        <p:spPr bwMode="auto">
          <a:xfrm>
            <a:off x="6227763" y="3284538"/>
            <a:ext cx="2735262" cy="1657350"/>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3"/>
              </a:buBlip>
              <a:tabLst>
                <a:tab pos="441325" algn="l"/>
              </a:tabLst>
            </a:pPr>
            <a:r>
              <a:rPr lang="de-DE" sz="1600">
                <a:latin typeface="Arial" charset="0"/>
              </a:rPr>
              <a:t>Digitale Bibliothek wissenschaftlicher Literatur</a:t>
            </a:r>
          </a:p>
          <a:p>
            <a:pPr marL="274638" indent="-274638">
              <a:spcBef>
                <a:spcPct val="20000"/>
              </a:spcBef>
              <a:buClr>
                <a:schemeClr val="accent2"/>
              </a:buClr>
              <a:buFont typeface="Monotype Sorts" pitchFamily="2" charset="2"/>
              <a:buBlip>
                <a:blip r:embed="rId3"/>
              </a:buBlip>
              <a:tabLst>
                <a:tab pos="441325" algn="l"/>
              </a:tabLst>
            </a:pPr>
            <a:r>
              <a:rPr lang="de-DE" sz="1600">
                <a:latin typeface="Arial" charset="0"/>
              </a:rPr>
              <a:t>Ca. 750.000 wissenschaftliche Dokumente</a:t>
            </a:r>
          </a:p>
        </p:txBody>
      </p:sp>
    </p:spTree>
    <p:extLst>
      <p:ext uri="{BB962C8B-B14F-4D97-AF65-F5344CB8AC3E}">
        <p14:creationId xmlns:p14="http://schemas.microsoft.com/office/powerpoint/2010/main" val="24504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6329"/>
                                        </p:tgtEl>
                                        <p:attrNameLst>
                                          <p:attrName>style.visibility</p:attrName>
                                        </p:attrNameLst>
                                      </p:cBhvr>
                                      <p:to>
                                        <p:strVal val="visible"/>
                                      </p:to>
                                    </p:set>
                                    <p:animEffect transition="in" filter="blinds(horizontal)">
                                      <p:cBhvr>
                                        <p:cTn id="10" dur="500"/>
                                        <p:tgtEl>
                                          <p:spTgt spid="5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3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800" smtClean="0">
                <a:latin typeface="Arial" charset="0"/>
              </a:rPr>
              <a:t>ICI-4  Sekundärrecherchen (Tag 2)    </a:t>
            </a:r>
            <a:fld id="{25BA2A84-19DB-4899-A572-727258F04A18}" type="slidenum">
              <a:rPr lang="en-US" sz="800" smtClean="0">
                <a:latin typeface="Arial" charset="0"/>
              </a:rPr>
              <a:pPr/>
              <a:t>52</a:t>
            </a:fld>
            <a:endParaRPr lang="en-US" sz="800" smtClean="0">
              <a:latin typeface="Arial" charset="0"/>
            </a:endParaRPr>
          </a:p>
        </p:txBody>
      </p:sp>
      <p:sp>
        <p:nvSpPr>
          <p:cNvPr id="57347" name="Titel 1"/>
          <p:cNvSpPr>
            <a:spLocks noGrp="1"/>
          </p:cNvSpPr>
          <p:nvPr>
            <p:ph type="title"/>
          </p:nvPr>
        </p:nvSpPr>
        <p:spPr/>
        <p:txBody>
          <a:bodyPr/>
          <a:lstStyle/>
          <a:p>
            <a:r>
              <a:rPr lang="de-DE" dirty="0" smtClean="0"/>
              <a:t>Wolfram Alpha</a:t>
            </a:r>
            <a:br>
              <a:rPr lang="de-DE" dirty="0" smtClean="0"/>
            </a:br>
            <a:r>
              <a:rPr lang="de-DE" dirty="0" smtClean="0"/>
              <a:t>		</a:t>
            </a:r>
            <a:r>
              <a:rPr lang="de-DE" sz="1200" dirty="0" smtClean="0"/>
              <a:t>http://www.wolframalpha.com/</a:t>
            </a:r>
          </a:p>
        </p:txBody>
      </p:sp>
      <p:sp>
        <p:nvSpPr>
          <p:cNvPr id="57348" name="Inhaltsplatzhalter 2"/>
          <p:cNvSpPr>
            <a:spLocks noGrp="1"/>
          </p:cNvSpPr>
          <p:nvPr>
            <p:ph idx="1"/>
          </p:nvPr>
        </p:nvSpPr>
        <p:spPr/>
        <p:txBody>
          <a:bodyPr/>
          <a:lstStyle/>
          <a:p>
            <a:pPr>
              <a:buFont typeface="Monotype Sorts" pitchFamily="2" charset="2"/>
              <a:buNone/>
            </a:pPr>
            <a:endParaRPr lang="de-DE" smtClean="0"/>
          </a:p>
          <a:p>
            <a:endParaRPr lang="de-DE" smtClean="0"/>
          </a:p>
        </p:txBody>
      </p:sp>
      <p:pic>
        <p:nvPicPr>
          <p:cNvPr id="57349" name="Grafik 1" descr="Wolfram|Alpha: Computational Knowledge Engine - Mozilla Firefox"/>
          <p:cNvPicPr>
            <a:picLocks noChangeAspect="1"/>
          </p:cNvPicPr>
          <p:nvPr/>
        </p:nvPicPr>
        <p:blipFill>
          <a:blip r:embed="rId2">
            <a:extLst>
              <a:ext uri="{28A0092B-C50C-407E-A947-70E740481C1C}">
                <a14:useLocalDpi xmlns:a14="http://schemas.microsoft.com/office/drawing/2010/main" val="0"/>
              </a:ext>
            </a:extLst>
          </a:blip>
          <a:srcRect l="23424" t="18967" r="23424"/>
          <a:stretch>
            <a:fillRect/>
          </a:stretch>
        </p:blipFill>
        <p:spPr bwMode="auto">
          <a:xfrm>
            <a:off x="395288" y="1700808"/>
            <a:ext cx="7056437" cy="4609505"/>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7351" name="Rectangle 7"/>
          <p:cNvSpPr>
            <a:spLocks noChangeArrowheads="1"/>
          </p:cNvSpPr>
          <p:nvPr/>
        </p:nvSpPr>
        <p:spPr bwMode="auto">
          <a:xfrm>
            <a:off x="6227763" y="3284538"/>
            <a:ext cx="2735262" cy="1223962"/>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3"/>
              </a:buBlip>
              <a:tabLst>
                <a:tab pos="441325" algn="l"/>
              </a:tabLst>
            </a:pPr>
            <a:r>
              <a:rPr kumimoji="1" lang="de-DE" sz="1600">
                <a:latin typeface="Arial" charset="0"/>
              </a:rPr>
              <a:t>Fakten werden durch Algorithmen dargestellt und aufbereitet</a:t>
            </a:r>
          </a:p>
        </p:txBody>
      </p:sp>
    </p:spTree>
    <p:extLst>
      <p:ext uri="{BB962C8B-B14F-4D97-AF65-F5344CB8AC3E}">
        <p14:creationId xmlns:p14="http://schemas.microsoft.com/office/powerpoint/2010/main" val="393825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7351"/>
                                        </p:tgtEl>
                                        <p:attrNameLst>
                                          <p:attrName>style.visibility</p:attrName>
                                        </p:attrNameLst>
                                      </p:cBhvr>
                                      <p:to>
                                        <p:strVal val="visible"/>
                                      </p:to>
                                    </p:set>
                                    <p:animEffect transition="in" filter="blinds(horizontal)">
                                      <p:cBhvr>
                                        <p:cTn id="7" dur="5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800" smtClean="0">
                <a:latin typeface="Arial" charset="0"/>
              </a:rPr>
              <a:t>ICI-4  Sekundärrecherchen (Tag 2)    </a:t>
            </a:r>
            <a:fld id="{384544D8-E6A3-4FF5-9830-F859B69FCDAF}" type="slidenum">
              <a:rPr lang="en-US" sz="800" smtClean="0">
                <a:latin typeface="Arial" charset="0"/>
              </a:rPr>
              <a:pPr/>
              <a:t>53</a:t>
            </a:fld>
            <a:endParaRPr lang="en-US" sz="800" smtClean="0">
              <a:latin typeface="Arial" charset="0"/>
            </a:endParaRPr>
          </a:p>
        </p:txBody>
      </p:sp>
      <p:sp>
        <p:nvSpPr>
          <p:cNvPr id="58371" name="Titel 1"/>
          <p:cNvSpPr>
            <a:spLocks noGrp="1"/>
          </p:cNvSpPr>
          <p:nvPr>
            <p:ph type="title"/>
          </p:nvPr>
        </p:nvSpPr>
        <p:spPr/>
        <p:txBody>
          <a:bodyPr/>
          <a:lstStyle/>
          <a:p>
            <a:r>
              <a:rPr lang="de-DE" dirty="0" smtClean="0"/>
              <a:t>Wolfram Alpha</a:t>
            </a:r>
          </a:p>
        </p:txBody>
      </p:sp>
      <p:pic>
        <p:nvPicPr>
          <p:cNvPr id="58372" name="Inhaltsplatzhalter 2" descr="apple stock - Wolfram|Alpha - Mozilla Firefox"/>
          <p:cNvPicPr>
            <a:picLocks noGrp="1" noChangeAspect="1"/>
          </p:cNvPicPr>
          <p:nvPr>
            <p:ph idx="1"/>
          </p:nvPr>
        </p:nvPicPr>
        <p:blipFill>
          <a:blip r:embed="rId2">
            <a:extLst>
              <a:ext uri="{28A0092B-C50C-407E-A947-70E740481C1C}">
                <a14:useLocalDpi xmlns:a14="http://schemas.microsoft.com/office/drawing/2010/main" val="0"/>
              </a:ext>
            </a:extLst>
          </a:blip>
          <a:srcRect l="23424" t="18608" r="35135"/>
          <a:stretch>
            <a:fillRect/>
          </a:stretch>
        </p:blipFill>
        <p:spPr>
          <a:xfrm>
            <a:off x="574675" y="1125538"/>
            <a:ext cx="4502150" cy="5400675"/>
          </a:xfrm>
          <a:noFill/>
          <a:ln>
            <a:solidFill>
              <a:schemeClr val="tx1"/>
            </a:solidFill>
            <a:miter lim="800000"/>
            <a:headEnd/>
            <a:tailEnd/>
          </a:ln>
          <a:effectLst>
            <a:outerShdw dist="107763" dir="2700000" algn="ctr" rotWithShape="0">
              <a:srgbClr val="808080">
                <a:alpha val="50000"/>
              </a:srgbClr>
            </a:outerShdw>
          </a:effectLst>
        </p:spPr>
      </p:pic>
      <p:sp>
        <p:nvSpPr>
          <p:cNvPr id="8" name="Pfeil nach rechts 7"/>
          <p:cNvSpPr>
            <a:spLocks noChangeArrowheads="1"/>
          </p:cNvSpPr>
          <p:nvPr/>
        </p:nvSpPr>
        <p:spPr bwMode="auto">
          <a:xfrm rot="10800000">
            <a:off x="5795963" y="4005263"/>
            <a:ext cx="360362" cy="193675"/>
          </a:xfrm>
          <a:prstGeom prst="rightArrow">
            <a:avLst>
              <a:gd name="adj1" fmla="val 50000"/>
              <a:gd name="adj2" fmla="val 8607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endParaRPr lang="de-DE" sz="2400"/>
          </a:p>
        </p:txBody>
      </p:sp>
      <p:sp>
        <p:nvSpPr>
          <p:cNvPr id="58377" name="Rectangle 9"/>
          <p:cNvSpPr>
            <a:spLocks noChangeArrowheads="1"/>
          </p:cNvSpPr>
          <p:nvPr/>
        </p:nvSpPr>
        <p:spPr bwMode="auto">
          <a:xfrm>
            <a:off x="6227763" y="3284538"/>
            <a:ext cx="2735262" cy="1657350"/>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3"/>
              </a:buBlip>
              <a:tabLst>
                <a:tab pos="441325" algn="l"/>
              </a:tabLst>
            </a:pPr>
            <a:r>
              <a:rPr lang="de-DE" sz="1600">
                <a:latin typeface="Arial" charset="0"/>
              </a:rPr>
              <a:t>Darstellung der Entwicklung des Apple-Börsenkurses mit verschiedenen Auswertungsmethoden</a:t>
            </a:r>
          </a:p>
        </p:txBody>
      </p:sp>
    </p:spTree>
    <p:extLst>
      <p:ext uri="{BB962C8B-B14F-4D97-AF65-F5344CB8AC3E}">
        <p14:creationId xmlns:p14="http://schemas.microsoft.com/office/powerpoint/2010/main" val="267266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8377"/>
                                        </p:tgtEl>
                                        <p:attrNameLst>
                                          <p:attrName>style.visibility</p:attrName>
                                        </p:attrNameLst>
                                      </p:cBhvr>
                                      <p:to>
                                        <p:strVal val="visible"/>
                                      </p:to>
                                    </p:set>
                                    <p:animEffect transition="in" filter="blinds(horizontal)">
                                      <p:cBhvr>
                                        <p:cTn id="10"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837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800" smtClean="0">
                <a:latin typeface="Arial" charset="0"/>
              </a:rPr>
              <a:t>ICI-4  Sekundärrecherchen (Tag 2)    </a:t>
            </a:r>
            <a:fld id="{ADC13277-24AD-439C-ACA9-B455343C70C2}" type="slidenum">
              <a:rPr lang="en-US" sz="800" smtClean="0">
                <a:latin typeface="Arial" charset="0"/>
              </a:rPr>
              <a:pPr/>
              <a:t>54</a:t>
            </a:fld>
            <a:endParaRPr lang="en-US" sz="800" smtClean="0">
              <a:latin typeface="Arial" charset="0"/>
            </a:endParaRPr>
          </a:p>
        </p:txBody>
      </p:sp>
      <p:sp>
        <p:nvSpPr>
          <p:cNvPr id="59395" name="Titel 1"/>
          <p:cNvSpPr>
            <a:spLocks noGrp="1"/>
          </p:cNvSpPr>
          <p:nvPr>
            <p:ph type="title"/>
          </p:nvPr>
        </p:nvSpPr>
        <p:spPr/>
        <p:txBody>
          <a:bodyPr/>
          <a:lstStyle/>
          <a:p>
            <a:r>
              <a:rPr lang="de-DE" dirty="0" smtClean="0"/>
              <a:t>Wolfram Alpha</a:t>
            </a:r>
          </a:p>
        </p:txBody>
      </p:sp>
      <p:pic>
        <p:nvPicPr>
          <p:cNvPr id="59396" name="Inhaltsplatzhalter 4" descr="earthquake italy - Wolfram|Alpha - Mozilla Firefox"/>
          <p:cNvPicPr>
            <a:picLocks noGrp="1" noChangeAspect="1"/>
          </p:cNvPicPr>
          <p:nvPr>
            <p:ph idx="1"/>
          </p:nvPr>
        </p:nvPicPr>
        <p:blipFill>
          <a:blip r:embed="rId2">
            <a:extLst>
              <a:ext uri="{28A0092B-C50C-407E-A947-70E740481C1C}">
                <a14:useLocalDpi xmlns:a14="http://schemas.microsoft.com/office/drawing/2010/main" val="0"/>
              </a:ext>
            </a:extLst>
          </a:blip>
          <a:srcRect l="23424" t="18608" r="35135"/>
          <a:stretch>
            <a:fillRect/>
          </a:stretch>
        </p:blipFill>
        <p:spPr>
          <a:xfrm>
            <a:off x="395288" y="1052513"/>
            <a:ext cx="4681537" cy="5616575"/>
          </a:xfrm>
          <a:noFill/>
          <a:ln>
            <a:solidFill>
              <a:schemeClr val="tx1"/>
            </a:solidFill>
            <a:miter lim="800000"/>
            <a:headEnd/>
            <a:tailEnd/>
          </a:ln>
          <a:effectLst>
            <a:outerShdw dist="107763" dir="2700000" algn="ctr" rotWithShape="0">
              <a:srgbClr val="808080">
                <a:alpha val="50000"/>
              </a:srgbClr>
            </a:outerShdw>
          </a:effectLst>
        </p:spPr>
      </p:pic>
      <p:sp>
        <p:nvSpPr>
          <p:cNvPr id="8" name="Pfeil nach rechts 7"/>
          <p:cNvSpPr>
            <a:spLocks noChangeArrowheads="1"/>
          </p:cNvSpPr>
          <p:nvPr/>
        </p:nvSpPr>
        <p:spPr bwMode="auto">
          <a:xfrm rot="10800000">
            <a:off x="5795963" y="5734050"/>
            <a:ext cx="360362" cy="193675"/>
          </a:xfrm>
          <a:prstGeom prst="rightArrow">
            <a:avLst>
              <a:gd name="adj1" fmla="val 50000"/>
              <a:gd name="adj2" fmla="val 8607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endParaRPr lang="de-DE" sz="2400"/>
          </a:p>
        </p:txBody>
      </p:sp>
      <p:sp>
        <p:nvSpPr>
          <p:cNvPr id="59401" name="Rectangle 9"/>
          <p:cNvSpPr>
            <a:spLocks noChangeArrowheads="1"/>
          </p:cNvSpPr>
          <p:nvPr/>
        </p:nvSpPr>
        <p:spPr bwMode="auto">
          <a:xfrm>
            <a:off x="6227763" y="5300663"/>
            <a:ext cx="2735262" cy="936625"/>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3"/>
              </a:buBlip>
              <a:tabLst>
                <a:tab pos="441325" algn="l"/>
              </a:tabLst>
            </a:pPr>
            <a:r>
              <a:rPr lang="de-DE" sz="1600">
                <a:latin typeface="Arial" charset="0"/>
              </a:rPr>
              <a:t>Statistische Aufbereitung der Erdbebenhäufigkeit in Italien</a:t>
            </a:r>
          </a:p>
        </p:txBody>
      </p:sp>
    </p:spTree>
    <p:extLst>
      <p:ext uri="{BB962C8B-B14F-4D97-AF65-F5344CB8AC3E}">
        <p14:creationId xmlns:p14="http://schemas.microsoft.com/office/powerpoint/2010/main" val="284128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401"/>
                                        </p:tgtEl>
                                        <p:attrNameLst>
                                          <p:attrName>style.visibility</p:attrName>
                                        </p:attrNameLst>
                                      </p:cBhvr>
                                      <p:to>
                                        <p:strVal val="visible"/>
                                      </p:to>
                                    </p:set>
                                    <p:animEffect transition="in" filter="blinds(horizontal)">
                                      <p:cBhvr>
                                        <p:cTn id="10"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940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sz="800" dirty="0" smtClean="0">
              <a:latin typeface="Arial" charset="0"/>
            </a:endParaRPr>
          </a:p>
        </p:txBody>
      </p:sp>
      <p:sp>
        <p:nvSpPr>
          <p:cNvPr id="60419" name="Titel 1"/>
          <p:cNvSpPr>
            <a:spLocks noGrp="1"/>
          </p:cNvSpPr>
          <p:nvPr>
            <p:ph type="title"/>
          </p:nvPr>
        </p:nvSpPr>
        <p:spPr/>
        <p:txBody>
          <a:bodyPr/>
          <a:lstStyle/>
          <a:p>
            <a:r>
              <a:rPr lang="de-DE" dirty="0" smtClean="0"/>
              <a:t>Wolfram Alpha</a:t>
            </a:r>
          </a:p>
        </p:txBody>
      </p:sp>
      <p:pic>
        <p:nvPicPr>
          <p:cNvPr id="60420" name="Inhaltsplatzhalter 5" descr="tangens - Wolfram|Alpha - Mozilla Firefox"/>
          <p:cNvPicPr>
            <a:picLocks noGrp="1" noChangeAspect="1"/>
          </p:cNvPicPr>
          <p:nvPr>
            <p:ph idx="1"/>
          </p:nvPr>
        </p:nvPicPr>
        <p:blipFill>
          <a:blip r:embed="rId2">
            <a:extLst>
              <a:ext uri="{28A0092B-C50C-407E-A947-70E740481C1C}">
                <a14:useLocalDpi xmlns:a14="http://schemas.microsoft.com/office/drawing/2010/main" val="0"/>
              </a:ext>
            </a:extLst>
          </a:blip>
          <a:srcRect l="23424" t="18608" r="35135"/>
          <a:stretch>
            <a:fillRect/>
          </a:stretch>
        </p:blipFill>
        <p:spPr>
          <a:xfrm>
            <a:off x="527050" y="1052513"/>
            <a:ext cx="4621213" cy="5400823"/>
          </a:xfrm>
          <a:noFill/>
          <a:ln>
            <a:solidFill>
              <a:schemeClr val="tx1"/>
            </a:solidFill>
            <a:miter lim="800000"/>
            <a:headEnd/>
            <a:tailEnd/>
          </a:ln>
          <a:effectLst>
            <a:outerShdw dist="107763" dir="2700000" algn="ctr" rotWithShape="0">
              <a:srgbClr val="808080">
                <a:alpha val="50000"/>
              </a:srgbClr>
            </a:outerShdw>
          </a:effectLst>
        </p:spPr>
      </p:pic>
      <p:sp>
        <p:nvSpPr>
          <p:cNvPr id="8" name="Pfeil nach rechts 7"/>
          <p:cNvSpPr>
            <a:spLocks noChangeArrowheads="1"/>
          </p:cNvSpPr>
          <p:nvPr/>
        </p:nvSpPr>
        <p:spPr bwMode="auto">
          <a:xfrm rot="10800000">
            <a:off x="5795963" y="5516563"/>
            <a:ext cx="360362" cy="193675"/>
          </a:xfrm>
          <a:prstGeom prst="rightArrow">
            <a:avLst>
              <a:gd name="adj1" fmla="val 50000"/>
              <a:gd name="adj2" fmla="val 8607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endParaRPr lang="de-DE" sz="2400"/>
          </a:p>
        </p:txBody>
      </p:sp>
      <p:sp>
        <p:nvSpPr>
          <p:cNvPr id="60425" name="Rectangle 9"/>
          <p:cNvSpPr>
            <a:spLocks noChangeArrowheads="1"/>
          </p:cNvSpPr>
          <p:nvPr/>
        </p:nvSpPr>
        <p:spPr bwMode="auto">
          <a:xfrm>
            <a:off x="6227763" y="5157788"/>
            <a:ext cx="2735262" cy="1079500"/>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a:lstStyle/>
          <a:p>
            <a:pPr marL="274638" indent="-274638">
              <a:spcBef>
                <a:spcPct val="20000"/>
              </a:spcBef>
              <a:buClr>
                <a:schemeClr val="accent2"/>
              </a:buClr>
              <a:buFont typeface="Monotype Sorts" pitchFamily="2" charset="2"/>
              <a:buBlip>
                <a:blip r:embed="rId3"/>
              </a:buBlip>
              <a:tabLst>
                <a:tab pos="441325" algn="l"/>
              </a:tabLst>
            </a:pPr>
            <a:r>
              <a:rPr lang="de-DE" sz="1600">
                <a:latin typeface="Arial" charset="0"/>
              </a:rPr>
              <a:t>Ausführliche Erläuterungen zu einer mathematischen Funktion</a:t>
            </a:r>
          </a:p>
        </p:txBody>
      </p:sp>
    </p:spTree>
    <p:extLst>
      <p:ext uri="{BB962C8B-B14F-4D97-AF65-F5344CB8AC3E}">
        <p14:creationId xmlns:p14="http://schemas.microsoft.com/office/powerpoint/2010/main" val="96625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0425"/>
                                        </p:tgtEl>
                                        <p:attrNameLst>
                                          <p:attrName>style.visibility</p:attrName>
                                        </p:attrNameLst>
                                      </p:cBhvr>
                                      <p:to>
                                        <p:strVal val="visible"/>
                                      </p:to>
                                    </p:set>
                                    <p:animEffect transition="in" filter="blinds(horizontal)">
                                      <p:cBhvr>
                                        <p:cTn id="10" dur="500"/>
                                        <p:tgtEl>
                                          <p:spTgt spid="6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04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92D28511-76FD-464A-A9DD-2FEB0B9240A5}" type="datetime1">
              <a:rPr lang="de-DE" sz="800" smtClean="0">
                <a:solidFill>
                  <a:schemeClr val="bg1"/>
                </a:solidFill>
              </a:rPr>
              <a:pPr eaLnBrk="1" hangingPunct="1"/>
              <a:t>11.01.2013</a:t>
            </a:fld>
            <a:endParaRPr lang="de-DE" sz="800" smtClean="0">
              <a:solidFill>
                <a:schemeClr val="bg1"/>
              </a:solidFill>
            </a:endParaRPr>
          </a:p>
        </p:txBody>
      </p:sp>
      <p:sp>
        <p:nvSpPr>
          <p:cNvPr id="7171"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7172"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1A8D9B08-F647-41C0-8898-1D1F17F06125}" type="slidenum">
              <a:rPr lang="de-DE" sz="800" smtClean="0">
                <a:solidFill>
                  <a:schemeClr val="bg1"/>
                </a:solidFill>
              </a:rPr>
              <a:pPr eaLnBrk="1" hangingPunct="1"/>
              <a:t>6</a:t>
            </a:fld>
            <a:endParaRPr lang="de-DE" sz="800" smtClean="0">
              <a:solidFill>
                <a:schemeClr val="bg1"/>
              </a:solidFill>
            </a:endParaRPr>
          </a:p>
        </p:txBody>
      </p:sp>
      <p:sp>
        <p:nvSpPr>
          <p:cNvPr id="7173" name="Rectangle 2"/>
          <p:cNvSpPr>
            <a:spLocks noGrp="1" noChangeArrowheads="1"/>
          </p:cNvSpPr>
          <p:nvPr>
            <p:ph type="ctrTitle"/>
          </p:nvPr>
        </p:nvSpPr>
        <p:spPr>
          <a:xfrm>
            <a:off x="685800" y="1052736"/>
            <a:ext cx="7772400" cy="1080120"/>
          </a:xfrm>
        </p:spPr>
        <p:txBody>
          <a:bodyPr/>
          <a:lstStyle/>
          <a:p>
            <a:pPr eaLnBrk="1" hangingPunct="1"/>
            <a:r>
              <a:rPr lang="de-DE" dirty="0" smtClean="0"/>
              <a:t>Was sind Erfindungen?</a:t>
            </a:r>
          </a:p>
        </p:txBody>
      </p:sp>
      <p:sp>
        <p:nvSpPr>
          <p:cNvPr id="7174" name="Rectangle 3"/>
          <p:cNvSpPr>
            <a:spLocks noGrp="1" noChangeArrowheads="1"/>
          </p:cNvSpPr>
          <p:nvPr>
            <p:ph type="subTitle" idx="1"/>
          </p:nvPr>
        </p:nvSpPr>
        <p:spPr>
          <a:xfrm>
            <a:off x="116681" y="2348880"/>
            <a:ext cx="5795963" cy="2904679"/>
          </a:xfrm>
        </p:spPr>
        <p:txBody>
          <a:bodyPr/>
          <a:lstStyle/>
          <a:p>
            <a:pPr algn="l" eaLnBrk="1" hangingPunct="1"/>
            <a:r>
              <a:rPr lang="de-DE" sz="2000" dirty="0" smtClean="0"/>
              <a:t>Erfindungen sind vom Menschen neu geschaffene technische Lösungen, die es bis dahin in der Natur nicht gab, wie zum Beispiel das Rad oder der Laser.</a:t>
            </a:r>
          </a:p>
        </p:txBody>
      </p:sp>
      <p:sp>
        <p:nvSpPr>
          <p:cNvPr id="7175" name="Rectangle 4"/>
          <p:cNvSpPr>
            <a:spLocks noChangeArrowheads="1"/>
          </p:cNvSpPr>
          <p:nvPr/>
        </p:nvSpPr>
        <p:spPr bwMode="auto">
          <a:xfrm>
            <a:off x="3014663" y="586105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0"/>
              </a:spcBef>
              <a:buFontTx/>
              <a:buNone/>
            </a:pPr>
            <a:r>
              <a:rPr lang="de-DE" sz="1200">
                <a:latin typeface="Times New Roman" pitchFamily="18" charset="0"/>
                <a:cs typeface="Times New Roman" pitchFamily="18" charset="0"/>
              </a:rPr>
              <a:t>        </a:t>
            </a:r>
            <a:endParaRPr lang="de-DE">
              <a:latin typeface="Times New Roman" pitchFamily="18" charset="0"/>
            </a:endParaRPr>
          </a:p>
        </p:txBody>
      </p:sp>
      <p:sp>
        <p:nvSpPr>
          <p:cNvPr id="7176" name="Rectangle 5"/>
          <p:cNvSpPr>
            <a:spLocks noChangeArrowheads="1"/>
          </p:cNvSpPr>
          <p:nvPr/>
        </p:nvSpPr>
        <p:spPr bwMode="auto">
          <a:xfrm>
            <a:off x="3014663" y="586105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0"/>
              </a:spcBef>
              <a:buFontTx/>
              <a:buNone/>
            </a:pPr>
            <a:r>
              <a:rPr lang="de-DE" sz="1200">
                <a:latin typeface="Times New Roman" pitchFamily="18" charset="0"/>
                <a:cs typeface="Times New Roman" pitchFamily="18" charset="0"/>
              </a:rPr>
              <a:t>        </a:t>
            </a:r>
            <a:endParaRPr lang="de-DE">
              <a:latin typeface="Times New Roman" pitchFamily="18" charset="0"/>
            </a:endParaRPr>
          </a:p>
        </p:txBody>
      </p:sp>
      <p:pic>
        <p:nvPicPr>
          <p:cNvPr id="71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2348880"/>
            <a:ext cx="2757487" cy="302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8" name="Rectangle 7"/>
          <p:cNvSpPr>
            <a:spLocks noChangeArrowheads="1"/>
          </p:cNvSpPr>
          <p:nvPr/>
        </p:nvSpPr>
        <p:spPr bwMode="auto">
          <a:xfrm>
            <a:off x="6011863" y="5805488"/>
            <a:ext cx="28622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buFontTx/>
              <a:buNone/>
            </a:pPr>
            <a:r>
              <a:rPr lang="de-DE" sz="1000" dirty="0">
                <a:latin typeface="Times New Roman" pitchFamily="18" charset="0"/>
              </a:rPr>
              <a:t>Abbildung 1.4 Holzräder an einem</a:t>
            </a:r>
          </a:p>
          <a:p>
            <a:pPr eaLnBrk="0" hangingPunct="0">
              <a:spcBef>
                <a:spcPct val="0"/>
              </a:spcBef>
              <a:buFontTx/>
              <a:buNone/>
            </a:pPr>
            <a:r>
              <a:rPr lang="de-DE" sz="1000" dirty="0">
                <a:latin typeface="Times New Roman" pitchFamily="18" charset="0"/>
              </a:rPr>
              <a:t>von Pferden gezogenen Kampfwagen</a:t>
            </a:r>
          </a:p>
          <a:p>
            <a:pPr eaLnBrk="0" hangingPunct="0">
              <a:spcBef>
                <a:spcPct val="0"/>
              </a:spcBef>
              <a:buFontTx/>
              <a:buNone/>
            </a:pPr>
            <a:r>
              <a:rPr lang="de-DE" sz="1000" dirty="0">
                <a:latin typeface="Times New Roman" pitchFamily="18" charset="0"/>
              </a:rPr>
              <a:t>3200 v. Chr. aus einem mesopotamischen</a:t>
            </a:r>
          </a:p>
          <a:p>
            <a:pPr eaLnBrk="0" hangingPunct="0">
              <a:spcBef>
                <a:spcPct val="0"/>
              </a:spcBef>
              <a:buFontTx/>
              <a:buNone/>
            </a:pPr>
            <a:r>
              <a:rPr lang="de-DE" sz="1000" dirty="0">
                <a:latin typeface="Times New Roman" pitchFamily="18" charset="0"/>
              </a:rPr>
              <a:t>Mosaik</a:t>
            </a:r>
          </a:p>
        </p:txBody>
      </p:sp>
    </p:spTree>
    <p:extLst>
      <p:ext uri="{BB962C8B-B14F-4D97-AF65-F5344CB8AC3E}">
        <p14:creationId xmlns:p14="http://schemas.microsoft.com/office/powerpoint/2010/main" val="189079736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6E309FAA-BDCE-49B8-B378-FAE4DB28E9E0}" type="datetime1">
              <a:rPr lang="de-DE" sz="800" smtClean="0">
                <a:solidFill>
                  <a:schemeClr val="bg1"/>
                </a:solidFill>
              </a:rPr>
              <a:pPr eaLnBrk="1" hangingPunct="1"/>
              <a:t>11.01.2013</a:t>
            </a:fld>
            <a:endParaRPr lang="de-DE" sz="800" smtClean="0">
              <a:solidFill>
                <a:schemeClr val="bg1"/>
              </a:solidFill>
            </a:endParaRPr>
          </a:p>
        </p:txBody>
      </p:sp>
      <p:sp>
        <p:nvSpPr>
          <p:cNvPr id="8195"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8196"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10C05646-9426-4478-9ACB-525599330420}" type="slidenum">
              <a:rPr lang="de-DE" sz="800" smtClean="0">
                <a:solidFill>
                  <a:schemeClr val="bg1"/>
                </a:solidFill>
              </a:rPr>
              <a:pPr eaLnBrk="1" hangingPunct="1"/>
              <a:t>7</a:t>
            </a:fld>
            <a:endParaRPr lang="de-DE" sz="800" smtClean="0">
              <a:solidFill>
                <a:schemeClr val="bg1"/>
              </a:solidFill>
            </a:endParaRPr>
          </a:p>
        </p:txBody>
      </p:sp>
      <p:sp>
        <p:nvSpPr>
          <p:cNvPr id="8197" name="Rectangle 2"/>
          <p:cNvSpPr>
            <a:spLocks noGrp="1" noChangeArrowheads="1"/>
          </p:cNvSpPr>
          <p:nvPr>
            <p:ph type="title"/>
          </p:nvPr>
        </p:nvSpPr>
        <p:spPr/>
        <p:txBody>
          <a:bodyPr/>
          <a:lstStyle/>
          <a:p>
            <a:pPr eaLnBrk="1" hangingPunct="1"/>
            <a:r>
              <a:rPr lang="de-DE" dirty="0"/>
              <a:t>Basiserfindungen</a:t>
            </a:r>
            <a:br>
              <a:rPr lang="de-DE" dirty="0"/>
            </a:br>
            <a:r>
              <a:rPr lang="de-DE" dirty="0" smtClean="0"/>
              <a:t/>
            </a:r>
            <a:br>
              <a:rPr lang="de-DE" dirty="0" smtClean="0"/>
            </a:br>
            <a:r>
              <a:rPr lang="de-DE" sz="1000" dirty="0" smtClean="0"/>
              <a:t>http</a:t>
            </a:r>
            <a:r>
              <a:rPr lang="de-DE" sz="1000" dirty="0"/>
              <a:t>://www.oppisworld.de/zeit/erfinder/chronik04.html</a:t>
            </a:r>
            <a:endParaRPr lang="de-DE" sz="1000" dirty="0" smtClean="0"/>
          </a:p>
        </p:txBody>
      </p:sp>
      <p:pic>
        <p:nvPicPr>
          <p:cNvPr id="4" name="Inhaltsplatzhalter 3" descr="1901 bis 2000 - Chronik der Erfindungen und Entdeckungen - Erfindungen und Entdeckungen - Zeitpunkte - OPPIS WORLD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396" y="1798638"/>
            <a:ext cx="7387421" cy="4498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848034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5"/>
          <p:cNvSpPr>
            <a:spLocks noGrp="1"/>
          </p:cNvSpPr>
          <p:nvPr>
            <p:ph type="sldNum" sz="quarter" idx="12"/>
          </p:nvPr>
        </p:nvSpPr>
        <p:spPr/>
        <p:txBody>
          <a:bodyPr/>
          <a:lstStyle/>
          <a:p>
            <a:pPr>
              <a:defRPr/>
            </a:pPr>
            <a:r>
              <a:rPr lang="en-US"/>
              <a:t>Infoseminar_1.PPT	    </a:t>
            </a:r>
            <a:fld id="{8984F139-348A-4431-B8F6-3434EB4FAEFC}" type="slidenum">
              <a:rPr lang="en-US"/>
              <a:pPr>
                <a:defRPr/>
              </a:pPr>
              <a:t>8</a:t>
            </a:fld>
            <a:endParaRPr lang="en-US"/>
          </a:p>
        </p:txBody>
      </p:sp>
      <p:sp>
        <p:nvSpPr>
          <p:cNvPr id="11267" name="Rectangle 2"/>
          <p:cNvSpPr>
            <a:spLocks noGrp="1" noChangeArrowheads="1"/>
          </p:cNvSpPr>
          <p:nvPr>
            <p:ph type="title"/>
          </p:nvPr>
        </p:nvSpPr>
        <p:spPr/>
        <p:txBody>
          <a:bodyPr/>
          <a:lstStyle/>
          <a:p>
            <a:r>
              <a:rPr lang="de-DE" smtClean="0"/>
              <a:t>Basiserfindungen</a:t>
            </a:r>
          </a:p>
        </p:txBody>
      </p:sp>
      <p:sp>
        <p:nvSpPr>
          <p:cNvPr id="1458179" name="Rectangle 3"/>
          <p:cNvSpPr>
            <a:spLocks noGrp="1" noChangeArrowheads="1"/>
          </p:cNvSpPr>
          <p:nvPr>
            <p:ph type="body" idx="1"/>
          </p:nvPr>
        </p:nvSpPr>
        <p:spPr/>
        <p:txBody>
          <a:bodyPr/>
          <a:lstStyle/>
          <a:p>
            <a:pPr algn="ctr">
              <a:buFont typeface="Monotype Sorts" pitchFamily="2" charset="2"/>
              <a:buNone/>
            </a:pPr>
            <a:r>
              <a:rPr lang="de-DE" dirty="0" smtClean="0"/>
              <a:t>				</a:t>
            </a:r>
            <a:r>
              <a:rPr lang="de-DE" b="1" dirty="0" smtClean="0"/>
              <a:t>Erfindung, wirtschaftlicher Erfolg</a:t>
            </a:r>
          </a:p>
          <a:p>
            <a:pPr algn="ctr">
              <a:buFont typeface="Monotype Sorts" pitchFamily="2" charset="2"/>
              <a:buNone/>
            </a:pPr>
            <a:endParaRPr lang="de-DE" b="1" dirty="0" smtClean="0"/>
          </a:p>
          <a:p>
            <a:pPr>
              <a:buFont typeface="Monotype Sorts" pitchFamily="2" charset="2"/>
              <a:buNone/>
            </a:pPr>
            <a:r>
              <a:rPr lang="de-DE" dirty="0" smtClean="0"/>
              <a:t>						</a:t>
            </a:r>
            <a:r>
              <a:rPr lang="de-DE" sz="1200" dirty="0" smtClean="0"/>
              <a:t>synthetisches Waschmittel</a:t>
            </a:r>
          </a:p>
          <a:p>
            <a:pPr>
              <a:buFont typeface="Monotype Sorts" pitchFamily="2" charset="2"/>
              <a:buNone/>
            </a:pPr>
            <a:r>
              <a:rPr lang="de-DE" sz="1200" dirty="0" smtClean="0"/>
              <a:t>						42 Jahre später</a:t>
            </a:r>
          </a:p>
          <a:p>
            <a:pPr>
              <a:buFont typeface="Monotype Sorts" pitchFamily="2" charset="2"/>
              <a:buNone/>
            </a:pPr>
            <a:r>
              <a:rPr lang="de-DE" sz="1200" dirty="0" smtClean="0"/>
              <a:t>	</a:t>
            </a:r>
          </a:p>
          <a:p>
            <a:pPr>
              <a:buFont typeface="Monotype Sorts" pitchFamily="2" charset="2"/>
              <a:buNone/>
            </a:pPr>
            <a:r>
              <a:rPr lang="de-DE" sz="1200" dirty="0" smtClean="0"/>
              <a:t>						Fernsehen</a:t>
            </a:r>
          </a:p>
          <a:p>
            <a:pPr>
              <a:buFont typeface="Monotype Sorts" pitchFamily="2" charset="2"/>
              <a:buNone/>
            </a:pPr>
            <a:r>
              <a:rPr lang="de-DE" sz="1200" dirty="0" smtClean="0"/>
              <a:t>						45 Jahre</a:t>
            </a:r>
          </a:p>
          <a:p>
            <a:pPr>
              <a:buFont typeface="Monotype Sorts" pitchFamily="2" charset="2"/>
              <a:buNone/>
            </a:pPr>
            <a:endParaRPr lang="de-DE" sz="1200" dirty="0" smtClean="0"/>
          </a:p>
          <a:p>
            <a:pPr>
              <a:buFont typeface="Monotype Sorts" pitchFamily="2" charset="2"/>
              <a:buNone/>
            </a:pPr>
            <a:r>
              <a:rPr lang="de-DE" sz="1200" dirty="0" smtClean="0"/>
              <a:t>						Acrylglas</a:t>
            </a:r>
          </a:p>
          <a:p>
            <a:pPr>
              <a:buFont typeface="Monotype Sorts" pitchFamily="2" charset="2"/>
              <a:buNone/>
            </a:pPr>
            <a:r>
              <a:rPr lang="de-DE" sz="1200" dirty="0" smtClean="0"/>
              <a:t>						45 Jahre</a:t>
            </a:r>
          </a:p>
          <a:p>
            <a:pPr>
              <a:buFont typeface="Monotype Sorts" pitchFamily="2" charset="2"/>
              <a:buNone/>
            </a:pPr>
            <a:endParaRPr lang="de-DE" sz="1200" dirty="0" smtClean="0"/>
          </a:p>
          <a:p>
            <a:pPr>
              <a:buFont typeface="Monotype Sorts" pitchFamily="2" charset="2"/>
              <a:buNone/>
            </a:pPr>
            <a:r>
              <a:rPr lang="de-DE" sz="1200" dirty="0" smtClean="0"/>
              <a:t>						Silikon</a:t>
            </a:r>
          </a:p>
          <a:p>
            <a:pPr>
              <a:buFont typeface="Monotype Sorts" pitchFamily="2" charset="2"/>
              <a:buNone/>
            </a:pPr>
            <a:r>
              <a:rPr lang="de-DE" sz="1200" dirty="0" smtClean="0"/>
              <a:t>						42 Jahre</a:t>
            </a:r>
          </a:p>
          <a:p>
            <a:pPr>
              <a:buFont typeface="Monotype Sorts" pitchFamily="2" charset="2"/>
              <a:buNone/>
            </a:pPr>
            <a:endParaRPr lang="de-DE" sz="1200" dirty="0" smtClean="0"/>
          </a:p>
          <a:p>
            <a:pPr>
              <a:buFont typeface="Monotype Sorts" pitchFamily="2" charset="2"/>
              <a:buNone/>
            </a:pPr>
            <a:r>
              <a:rPr lang="de-DE" sz="1200" dirty="0" smtClean="0"/>
              <a:t>						hydraulische Kupplung</a:t>
            </a:r>
          </a:p>
          <a:p>
            <a:pPr>
              <a:buFont typeface="Monotype Sorts" pitchFamily="2" charset="2"/>
              <a:buNone/>
            </a:pPr>
            <a:r>
              <a:rPr lang="de-DE" sz="1200" dirty="0" smtClean="0"/>
              <a:t>						33 Jahre</a:t>
            </a:r>
          </a:p>
          <a:p>
            <a:endParaRPr lang="de-DE" sz="1200" dirty="0" smtClean="0"/>
          </a:p>
          <a:p>
            <a:pPr>
              <a:buFont typeface="Monotype Sorts" pitchFamily="2" charset="2"/>
              <a:buNone/>
            </a:pPr>
            <a:endParaRPr lang="de-DE" sz="1200" dirty="0" smtClean="0"/>
          </a:p>
        </p:txBody>
      </p:sp>
      <p:pic>
        <p:nvPicPr>
          <p:cNvPr id="1126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068638"/>
            <a:ext cx="13525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495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umsplatzhalter 3"/>
          <p:cNvSpPr>
            <a:spLocks noGrp="1"/>
          </p:cNvSpPr>
          <p:nvPr>
            <p:ph type="dt"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7D3CD77E-846B-4EB7-95E6-E3266B121543}" type="datetime1">
              <a:rPr lang="de-DE" sz="800" smtClean="0">
                <a:solidFill>
                  <a:schemeClr val="bg1"/>
                </a:solidFill>
              </a:rPr>
              <a:pPr eaLnBrk="1" hangingPunct="1"/>
              <a:t>11.01.2013</a:t>
            </a:fld>
            <a:endParaRPr lang="de-DE" sz="800" smtClean="0">
              <a:solidFill>
                <a:schemeClr val="bg1"/>
              </a:solidFill>
            </a:endParaRPr>
          </a:p>
        </p:txBody>
      </p:sp>
      <p:sp>
        <p:nvSpPr>
          <p:cNvPr id="11267" name="Fußzeilenplatzhalter 4"/>
          <p:cNvSpPr>
            <a:spLocks noGrp="1"/>
          </p:cNvSpPr>
          <p:nvPr>
            <p:ph type="ftr" sz="quarter" idx="11"/>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r>
              <a:rPr lang="de-DE" sz="800" smtClean="0">
                <a:solidFill>
                  <a:schemeClr val="bg1"/>
                </a:solidFill>
              </a:rPr>
              <a:t>Hans-Peter Müller, IVS</a:t>
            </a:r>
          </a:p>
        </p:txBody>
      </p:sp>
      <p:sp>
        <p:nvSpPr>
          <p:cNvPr id="11268" name="Foliennummernplatzhalt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fld id="{EA0DB911-9292-4F66-BDE2-B213D715CCEC}" type="slidenum">
              <a:rPr lang="de-DE" sz="800" smtClean="0">
                <a:solidFill>
                  <a:schemeClr val="bg1"/>
                </a:solidFill>
              </a:rPr>
              <a:pPr eaLnBrk="1" hangingPunct="1"/>
              <a:t>9</a:t>
            </a:fld>
            <a:endParaRPr lang="de-DE" sz="800" smtClean="0">
              <a:solidFill>
                <a:schemeClr val="bg1"/>
              </a:solidFill>
            </a:endParaRPr>
          </a:p>
        </p:txBody>
      </p:sp>
      <p:sp>
        <p:nvSpPr>
          <p:cNvPr id="11269" name="Rectangle 2"/>
          <p:cNvSpPr>
            <a:spLocks noGrp="1" noChangeArrowheads="1"/>
          </p:cNvSpPr>
          <p:nvPr>
            <p:ph type="title"/>
          </p:nvPr>
        </p:nvSpPr>
        <p:spPr>
          <a:xfrm>
            <a:off x="323528" y="1052736"/>
            <a:ext cx="6370638" cy="792087"/>
          </a:xfrm>
        </p:spPr>
        <p:txBody>
          <a:bodyPr/>
          <a:lstStyle/>
          <a:p>
            <a:pPr eaLnBrk="1" hangingPunct="1"/>
            <a:r>
              <a:rPr lang="de-DE" dirty="0" smtClean="0"/>
              <a:t>Der gewerbliche Rechtsschutz</a:t>
            </a:r>
          </a:p>
        </p:txBody>
      </p:sp>
      <p:sp>
        <p:nvSpPr>
          <p:cNvPr id="315395" name="Rectangle 3"/>
          <p:cNvSpPr>
            <a:spLocks noGrp="1" noChangeArrowheads="1"/>
          </p:cNvSpPr>
          <p:nvPr>
            <p:ph type="body" idx="1"/>
          </p:nvPr>
        </p:nvSpPr>
        <p:spPr/>
        <p:txBody>
          <a:bodyPr/>
          <a:lstStyle/>
          <a:p>
            <a:pPr eaLnBrk="1" hangingPunct="1">
              <a:buFontTx/>
              <a:buNone/>
            </a:pPr>
            <a:r>
              <a:rPr lang="de-DE" sz="2000" dirty="0" smtClean="0"/>
              <a:t>Zu den gewerblichen Schutzrechten zählen</a:t>
            </a:r>
          </a:p>
          <a:p>
            <a:pPr eaLnBrk="1" hangingPunct="1">
              <a:buFontTx/>
              <a:buNone/>
            </a:pPr>
            <a:r>
              <a:rPr lang="de-DE" sz="2000" dirty="0" smtClean="0"/>
              <a:t> </a:t>
            </a:r>
          </a:p>
          <a:p>
            <a:pPr eaLnBrk="1" hangingPunct="1"/>
            <a:r>
              <a:rPr lang="de-DE" sz="2000" dirty="0" smtClean="0"/>
              <a:t> das Patent,</a:t>
            </a:r>
          </a:p>
          <a:p>
            <a:pPr eaLnBrk="1" hangingPunct="1"/>
            <a:r>
              <a:rPr lang="de-DE" sz="2000" dirty="0" smtClean="0"/>
              <a:t> das Gebrauchsmuster,</a:t>
            </a:r>
          </a:p>
          <a:p>
            <a:pPr eaLnBrk="1" hangingPunct="1"/>
            <a:r>
              <a:rPr lang="de-DE" sz="2000" dirty="0" smtClean="0"/>
              <a:t> das Geschmacksmuster,</a:t>
            </a:r>
          </a:p>
          <a:p>
            <a:pPr eaLnBrk="1" hangingPunct="1"/>
            <a:r>
              <a:rPr lang="de-DE" sz="2000" dirty="0" smtClean="0"/>
              <a:t> die Marke.</a:t>
            </a:r>
          </a:p>
        </p:txBody>
      </p:sp>
    </p:spTree>
    <p:extLst>
      <p:ext uri="{BB962C8B-B14F-4D97-AF65-F5344CB8AC3E}">
        <p14:creationId xmlns:p14="http://schemas.microsoft.com/office/powerpoint/2010/main" val="137412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5395">
                                            <p:txEl>
                                              <p:pRg st="2" end="2"/>
                                            </p:txEl>
                                          </p:spTgt>
                                        </p:tgtEl>
                                        <p:attrNameLst>
                                          <p:attrName>style.visibility</p:attrName>
                                        </p:attrNameLst>
                                      </p:cBhvr>
                                      <p:to>
                                        <p:strVal val="visible"/>
                                      </p:to>
                                    </p:set>
                                    <p:animEffect transition="in" filter="dissolve">
                                      <p:cBhvr>
                                        <p:cTn id="7" dur="500"/>
                                        <p:tgtEl>
                                          <p:spTgt spid="31539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5395">
                                            <p:txEl>
                                              <p:pRg st="3" end="3"/>
                                            </p:txEl>
                                          </p:spTgt>
                                        </p:tgtEl>
                                        <p:attrNameLst>
                                          <p:attrName>style.visibility</p:attrName>
                                        </p:attrNameLst>
                                      </p:cBhvr>
                                      <p:to>
                                        <p:strVal val="visible"/>
                                      </p:to>
                                    </p:set>
                                    <p:animEffect transition="in" filter="dissolve">
                                      <p:cBhvr>
                                        <p:cTn id="12" dur="500"/>
                                        <p:tgtEl>
                                          <p:spTgt spid="31539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15395">
                                            <p:txEl>
                                              <p:pRg st="4" end="4"/>
                                            </p:txEl>
                                          </p:spTgt>
                                        </p:tgtEl>
                                        <p:attrNameLst>
                                          <p:attrName>style.visibility</p:attrName>
                                        </p:attrNameLst>
                                      </p:cBhvr>
                                      <p:to>
                                        <p:strVal val="visible"/>
                                      </p:to>
                                    </p:set>
                                    <p:animEffect transition="in" filter="dissolve">
                                      <p:cBhvr>
                                        <p:cTn id="17" dur="500"/>
                                        <p:tgtEl>
                                          <p:spTgt spid="3153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15395">
                                            <p:txEl>
                                              <p:pRg st="5" end="5"/>
                                            </p:txEl>
                                          </p:spTgt>
                                        </p:tgtEl>
                                        <p:attrNameLst>
                                          <p:attrName>style.visibility</p:attrName>
                                        </p:attrNameLst>
                                      </p:cBhvr>
                                      <p:to>
                                        <p:strVal val="visible"/>
                                      </p:to>
                                    </p:set>
                                    <p:animEffect transition="in" filter="dissolve">
                                      <p:cBhvr>
                                        <p:cTn id="22" dur="500"/>
                                        <p:tgtEl>
                                          <p:spTgt spid="3153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hkoblenz_q">
  <a:themeElements>
    <a:clrScheme name="fhkoblenz_q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hkoblenz_q">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de-DE" sz="2400" b="0" i="0" u="none" strike="noStrike" cap="none" normalizeH="0" baseline="0" smtClean="0">
            <a:ln>
              <a:noFill/>
            </a:ln>
            <a:solidFill>
              <a:schemeClr val="tx1"/>
            </a:solidFill>
            <a:effectLst/>
            <a:latin typeface="Arial" charset="0"/>
          </a:defRPr>
        </a:defPPr>
      </a:lstStyle>
    </a:lnDef>
  </a:objectDefaults>
  <a:extraClrSchemeLst>
    <a:extraClrScheme>
      <a:clrScheme name="fhkoblenz_q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hkoblenz_q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hkoblenz_q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hkoblenz_q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hkoblenz_q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hkoblenz_q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hkoblenz_q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1167</Words>
  <Application>Microsoft Office PowerPoint</Application>
  <PresentationFormat>Bildschirmpräsentation (4:3)</PresentationFormat>
  <Paragraphs>390</Paragraphs>
  <Slides>55</Slides>
  <Notes>32</Notes>
  <HiddenSlides>0</HiddenSlides>
  <MMClips>0</MMClips>
  <ScaleCrop>false</ScaleCrop>
  <HeadingPairs>
    <vt:vector size="6" baseType="variant">
      <vt:variant>
        <vt:lpstr>Design</vt:lpstr>
      </vt:variant>
      <vt:variant>
        <vt:i4>2</vt:i4>
      </vt:variant>
      <vt:variant>
        <vt:lpstr>Eingebettete OLE-Server</vt:lpstr>
      </vt:variant>
      <vt:variant>
        <vt:i4>1</vt:i4>
      </vt:variant>
      <vt:variant>
        <vt:lpstr>Folientitel</vt:lpstr>
      </vt:variant>
      <vt:variant>
        <vt:i4>55</vt:i4>
      </vt:variant>
    </vt:vector>
  </HeadingPairs>
  <TitlesOfParts>
    <vt:vector size="58" baseType="lpstr">
      <vt:lpstr>fhkoblenz_q</vt:lpstr>
      <vt:lpstr>Benutzerdefiniertes Design</vt:lpstr>
      <vt:lpstr>Image</vt:lpstr>
      <vt:lpstr>Die Informationsvermittlungsstelle der Hochschule Koblenz</vt:lpstr>
      <vt:lpstr>Patente als unverzichtbare Informationsquellen</vt:lpstr>
      <vt:lpstr>Warum gibt es Patente?</vt:lpstr>
      <vt:lpstr>Warum gibt es Patente?</vt:lpstr>
      <vt:lpstr>Besonderheiten von Patentinformationen</vt:lpstr>
      <vt:lpstr>Was sind Erfindungen?</vt:lpstr>
      <vt:lpstr>Basiserfindungen  http://www.oppisworld.de/zeit/erfinder/chronik04.html</vt:lpstr>
      <vt:lpstr>Basiserfindungen</vt:lpstr>
      <vt:lpstr>Der gewerbliche Rechtsschutz</vt:lpstr>
      <vt:lpstr>PowerPoint-Präsentation</vt:lpstr>
      <vt:lpstr>Das Gebrauchsmuster</vt:lpstr>
      <vt:lpstr>Nicht schutzfähig sind</vt:lpstr>
      <vt:lpstr>Patent vs. Gebrauchsmuster</vt:lpstr>
      <vt:lpstr>Geschmacksmuster</vt:lpstr>
      <vt:lpstr>Beispiele</vt:lpstr>
      <vt:lpstr>Der Schutz von Marken</vt:lpstr>
      <vt:lpstr>Beispielhafte Markenanmeldungen</vt:lpstr>
      <vt:lpstr>Die Wertigkeit von Patentinformationen</vt:lpstr>
      <vt:lpstr>Verschiedene Arten von Patentrecherchen</vt:lpstr>
      <vt:lpstr>Gewerbliche Schutzrechte  an einem bekannten Produkt</vt:lpstr>
      <vt:lpstr>Was kann ich selbst im Patentbereich recherchieren?</vt:lpstr>
      <vt:lpstr>Patentquellen im Internet  http://dpma.de/</vt:lpstr>
      <vt:lpstr>Patentquellen im Internet</vt:lpstr>
      <vt:lpstr>Patentquellen im Internet Recherchemöglichkeiten</vt:lpstr>
      <vt:lpstr> Patentrecherche http://depatisnet.dpma.de/DepatisNet/depatisnet?window=1&amp;space=menu&amp;content=index&amp;action=recherche</vt:lpstr>
      <vt:lpstr>Patentrecherche</vt:lpstr>
      <vt:lpstr>Die Internationale Patentklassifikation</vt:lpstr>
      <vt:lpstr>Verletzung gewerblicher Schutzrechte</vt:lpstr>
      <vt:lpstr>Verletzung gewerblicher Schutzrechte</vt:lpstr>
      <vt:lpstr>Verletzung gewerblicher Schutzrechte</vt:lpstr>
      <vt:lpstr>Verletzung gewerblicher Schutzrechte</vt:lpstr>
      <vt:lpstr>Kosten</vt:lpstr>
      <vt:lpstr>Der Schokohase http://www.presseportal.de/pm/80972/2137437/goldhasen-rechtsstreit-confiserie-riegelein-gewinnt-erneut-gegen-lindt-olg-frankfurt-gibt-dem</vt:lpstr>
      <vt:lpstr>Beispiel für eine Schutzrechtsverletzung</vt:lpstr>
      <vt:lpstr>Beispiel für eine Schutzrechtsverletzung</vt:lpstr>
      <vt:lpstr>Gefährliche Plagiate </vt:lpstr>
      <vt:lpstr> Plagiate, die unser Leben nicht bedrohen</vt:lpstr>
      <vt:lpstr>Beispiel für eine Schutzrechtsverletzung</vt:lpstr>
      <vt:lpstr>Neue Verwertungsformen</vt:lpstr>
      <vt:lpstr>Crowdfunding  http://de.wikipedia.org/wiki/Crowdfunding</vt:lpstr>
      <vt:lpstr>Crowdfunding  http://www.crowdfunding-deutschland.de/</vt:lpstr>
      <vt:lpstr>Crowdfunding  http://www.fuer-gruender.de/</vt:lpstr>
      <vt:lpstr>Crowdfunding  http://www.ndr.de/ratgeber/netzwelt/crowdfunding105.html</vt:lpstr>
      <vt:lpstr>Patentfonds  http://www.patentfonds.de/index2.html </vt:lpstr>
      <vt:lpstr>  Spezielle Suchmaschinen</vt:lpstr>
      <vt:lpstr>Scirus   http://scirus.com/</vt:lpstr>
      <vt:lpstr> Scirus</vt:lpstr>
      <vt:lpstr>2.1 Beispieldokument</vt:lpstr>
      <vt:lpstr>Scirus Rechtsstreit Apple vs. Samsung</vt:lpstr>
      <vt:lpstr>Das Originalurteil Apple gegen Samsung  https://www.apple.com/pr/pdf/110415samsungcomplaint.pdf</vt:lpstr>
      <vt:lpstr>CiteSeer   http://citeseer.ist.psu.edu/index</vt:lpstr>
      <vt:lpstr>Wolfram Alpha   http://www.wolframalpha.com/</vt:lpstr>
      <vt:lpstr>Wolfram Alpha</vt:lpstr>
      <vt:lpstr>Wolfram Alpha</vt:lpstr>
      <vt:lpstr>Wolfram Alpha</vt:lpstr>
    </vt:vector>
  </TitlesOfParts>
  <Company>FH-Koblenz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Verwaltung</dc:creator>
  <cp:lastModifiedBy>mueller</cp:lastModifiedBy>
  <cp:revision>111</cp:revision>
  <dcterms:created xsi:type="dcterms:W3CDTF">2008-02-22T11:59:15Z</dcterms:created>
  <dcterms:modified xsi:type="dcterms:W3CDTF">2013-01-11T08:11:50Z</dcterms:modified>
</cp:coreProperties>
</file>