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handoutMasterIdLst>
    <p:handoutMasterId r:id="rId48"/>
  </p:handoutMasterIdLst>
  <p:sldIdLst>
    <p:sldId id="258" r:id="rId2"/>
    <p:sldId id="468" r:id="rId3"/>
    <p:sldId id="471" r:id="rId4"/>
    <p:sldId id="504" r:id="rId5"/>
    <p:sldId id="505" r:id="rId6"/>
    <p:sldId id="506" r:id="rId7"/>
    <p:sldId id="507" r:id="rId8"/>
    <p:sldId id="508" r:id="rId9"/>
    <p:sldId id="509" r:id="rId10"/>
    <p:sldId id="510" r:id="rId11"/>
    <p:sldId id="511" r:id="rId12"/>
    <p:sldId id="512" r:id="rId13"/>
    <p:sldId id="513" r:id="rId14"/>
    <p:sldId id="514" r:id="rId15"/>
    <p:sldId id="515" r:id="rId16"/>
    <p:sldId id="516" r:id="rId17"/>
    <p:sldId id="517" r:id="rId18"/>
    <p:sldId id="518" r:id="rId19"/>
    <p:sldId id="519" r:id="rId20"/>
    <p:sldId id="520" r:id="rId21"/>
    <p:sldId id="521" r:id="rId22"/>
    <p:sldId id="522" r:id="rId23"/>
    <p:sldId id="523" r:id="rId24"/>
    <p:sldId id="524" r:id="rId25"/>
    <p:sldId id="525" r:id="rId26"/>
    <p:sldId id="526" r:id="rId27"/>
    <p:sldId id="527" r:id="rId28"/>
    <p:sldId id="528" r:id="rId29"/>
    <p:sldId id="529" r:id="rId30"/>
    <p:sldId id="530" r:id="rId31"/>
    <p:sldId id="531" r:id="rId32"/>
    <p:sldId id="532" r:id="rId33"/>
    <p:sldId id="533" r:id="rId34"/>
    <p:sldId id="534" r:id="rId35"/>
    <p:sldId id="535" r:id="rId36"/>
    <p:sldId id="536" r:id="rId37"/>
    <p:sldId id="537" r:id="rId38"/>
    <p:sldId id="538" r:id="rId39"/>
    <p:sldId id="539" r:id="rId40"/>
    <p:sldId id="540" r:id="rId41"/>
    <p:sldId id="541" r:id="rId42"/>
    <p:sldId id="542" r:id="rId43"/>
    <p:sldId id="543" r:id="rId44"/>
    <p:sldId id="544" r:id="rId45"/>
    <p:sldId id="483" r:id="rId46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3013" autoAdjust="0"/>
  </p:normalViewPr>
  <p:slideViewPr>
    <p:cSldViewPr>
      <p:cViewPr varScale="1">
        <p:scale>
          <a:sx n="118" d="100"/>
          <a:sy n="118" d="100"/>
        </p:scale>
        <p:origin x="102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98" d="100"/>
          <a:sy n="98" d="100"/>
        </p:scale>
        <p:origin x="-3600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139B04B6-18FC-4FE4-8ED9-A34417AEF57F}" type="datetimeFigureOut">
              <a:rPr lang="de-DE"/>
              <a:pPr>
                <a:defRPr/>
              </a:pPr>
              <a:t>30.11.2017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ACB6CAEC-78FF-4A82-A25D-0B9FBB51900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4735779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50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Klicken Sie, um die Formate des Vorlagentextes zu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0A6E0985-B39E-4F68-B137-F0983F90BC2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2750285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9BF38DE-4CD9-42B7-B9DE-701E09DC59C5}" type="slidenum">
              <a:rPr lang="de-DE" sz="1200" smtClean="0">
                <a:latin typeface="Times New Roman" pitchFamily="18" charset="0"/>
              </a:rPr>
              <a:pPr eaLnBrk="1" hangingPunct="1"/>
              <a:t>1</a:t>
            </a:fld>
            <a:endParaRPr lang="de-DE" sz="1200" smtClean="0">
              <a:latin typeface="Times New Roman" pitchFamily="18" charset="0"/>
            </a:endParaRPr>
          </a:p>
        </p:txBody>
      </p:sp>
      <p:sp>
        <p:nvSpPr>
          <p:cNvPr id="46083" name="Rectangle 4098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3587" cy="3429000"/>
          </a:xfrm>
          <a:solidFill>
            <a:srgbClr val="FFFFFF"/>
          </a:solidFill>
          <a:ln/>
        </p:spPr>
      </p:sp>
      <p:sp>
        <p:nvSpPr>
          <p:cNvPr id="46084" name="Rectangle 4099"/>
          <p:cNvSpPr>
            <a:spLocks noGrp="1" noChangeArrowheads="1"/>
          </p:cNvSpPr>
          <p:nvPr>
            <p:ph type="body" idx="1"/>
          </p:nvPr>
        </p:nvSpPr>
        <p:spPr>
          <a:xfrm>
            <a:off x="915988" y="4343400"/>
            <a:ext cx="5026025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e-DE" smtClean="0"/>
          </a:p>
        </p:txBody>
      </p:sp>
      <p:sp>
        <p:nvSpPr>
          <p:cNvPr id="46085" name="Fußzeilenplatzhalter 1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DE" sz="120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63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/>
          </a:p>
        </p:txBody>
      </p:sp>
      <p:sp>
        <p:nvSpPr>
          <p:cNvPr id="143364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5988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5988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5988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5988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5988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3A79247-EFAC-45E2-9924-A3BF32A7AAD8}" type="slidenum">
              <a:rPr lang="de-DE" altLang="de-DE" sz="1200" smtClean="0"/>
              <a:pPr/>
              <a:t>35</a:t>
            </a:fld>
            <a:endParaRPr lang="de-DE" altLang="de-DE" sz="120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4387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/>
          </a:p>
        </p:txBody>
      </p:sp>
      <p:sp>
        <p:nvSpPr>
          <p:cNvPr id="144388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5988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5988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5988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5988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5988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FF3CF3F-E4F7-4657-A251-909E4DEC93F4}" type="slidenum">
              <a:rPr lang="de-DE" altLang="de-DE" sz="1200" smtClean="0"/>
              <a:pPr/>
              <a:t>40</a:t>
            </a:fld>
            <a:endParaRPr lang="de-DE" altLang="de-DE" sz="120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5988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5988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5988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5988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5988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650BA34-64E0-451E-BBCA-CEDEDBF71299}" type="slidenum">
              <a:rPr lang="de-DE" altLang="de-DE" sz="1200" smtClean="0"/>
              <a:pPr/>
              <a:t>42</a:t>
            </a:fld>
            <a:endParaRPr lang="de-DE" altLang="de-DE" sz="1200" smtClean="0"/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5988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5988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5988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5988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5988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A1D34FE-71CA-459E-B54B-4B24933FB2C4}" type="slidenum">
              <a:rPr lang="de-DE" altLang="de-DE" sz="1200" smtClean="0"/>
              <a:pPr/>
              <a:t>43</a:t>
            </a:fld>
            <a:endParaRPr lang="de-DE" altLang="de-DE" sz="1200" smtClean="0"/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5988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5988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5988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5988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5988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C9CBB905-DACD-466C-ABFF-290A191522E8}" type="slidenum">
              <a:rPr lang="de-DE" altLang="de-DE" sz="1200" smtClean="0"/>
              <a:pPr/>
              <a:t>44</a:t>
            </a:fld>
            <a:endParaRPr lang="de-DE" altLang="de-DE" sz="1200" smtClean="0"/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A6E0985-B39E-4F68-B137-F0983F90BC29}" type="slidenum">
              <a:rPr lang="de-DE" smtClean="0"/>
              <a:pPr>
                <a:defRPr/>
              </a:pPr>
              <a:t>45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10229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5171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 smtClean="0"/>
          </a:p>
        </p:txBody>
      </p:sp>
      <p:sp>
        <p:nvSpPr>
          <p:cNvPr id="13517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5988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5988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5988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5988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5988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78975F92-5949-41E7-8691-FDB90EF2FCCD}" type="slidenum">
              <a:rPr lang="de-DE" altLang="de-DE" sz="1200" smtClean="0"/>
              <a:pPr/>
              <a:t>4</a:t>
            </a:fld>
            <a:endParaRPr lang="de-DE" altLang="de-DE" sz="120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5988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5988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5988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5988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5988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113DF3F-E96E-4E90-BB13-B40414B97870}" type="slidenum">
              <a:rPr lang="de-DE" altLang="de-DE" sz="1200" smtClean="0"/>
              <a:pPr/>
              <a:t>22</a:t>
            </a:fld>
            <a:endParaRPr lang="de-DE" altLang="de-DE" sz="1200" smtClean="0"/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5988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5988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5988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5988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5988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899366B-394B-44A9-BFBC-1AA74A2FF413}" type="slidenum">
              <a:rPr lang="de-DE" altLang="de-DE" sz="1200" smtClean="0"/>
              <a:pPr/>
              <a:t>23</a:t>
            </a:fld>
            <a:endParaRPr lang="de-DE" altLang="de-DE" sz="1200" smtClean="0"/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8243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/>
          </a:p>
        </p:txBody>
      </p:sp>
      <p:sp>
        <p:nvSpPr>
          <p:cNvPr id="138244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5988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5988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5988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5988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5988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4DF9A56-DF3C-49CA-AE32-511FD460305F}" type="slidenum">
              <a:rPr lang="de-DE" altLang="de-DE" sz="1200" smtClean="0"/>
              <a:pPr/>
              <a:t>26</a:t>
            </a:fld>
            <a:endParaRPr lang="de-DE" altLang="de-DE" sz="120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9267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/>
          </a:p>
        </p:txBody>
      </p:sp>
      <p:sp>
        <p:nvSpPr>
          <p:cNvPr id="139268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5988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5988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5988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5988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5988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D8C54A7-3EEC-490C-8F56-1BACDA6D4669}" type="slidenum">
              <a:rPr lang="de-DE" altLang="de-DE" sz="1200" smtClean="0"/>
              <a:pPr/>
              <a:t>27</a:t>
            </a:fld>
            <a:endParaRPr lang="de-DE" altLang="de-DE" sz="120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0291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/>
          </a:p>
        </p:txBody>
      </p:sp>
      <p:sp>
        <p:nvSpPr>
          <p:cNvPr id="14029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5988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5988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5988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5988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5988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A15C58D-0E35-40B9-878D-DDD0AF7582C0}" type="slidenum">
              <a:rPr lang="de-DE" altLang="de-DE" sz="1200" smtClean="0"/>
              <a:pPr/>
              <a:t>28</a:t>
            </a:fld>
            <a:endParaRPr lang="de-DE" altLang="de-DE" sz="120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5988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5988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5988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5988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5988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9BB9003-500E-4CC7-9E79-308C4673748E}" type="slidenum">
              <a:rPr lang="de-DE" altLang="de-DE" sz="1200" smtClean="0"/>
              <a:pPr/>
              <a:t>29</a:t>
            </a:fld>
            <a:endParaRPr lang="de-DE" altLang="de-DE" sz="1200" smtClean="0"/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2339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/>
          </a:p>
        </p:txBody>
      </p:sp>
      <p:sp>
        <p:nvSpPr>
          <p:cNvPr id="142340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5988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5988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5988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5988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5988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BEB29C0-A9C3-4C89-9379-AEB578AA5B57}" type="slidenum">
              <a:rPr lang="de-DE" altLang="de-DE" sz="1200" smtClean="0"/>
              <a:pPr/>
              <a:t>34</a:t>
            </a:fld>
            <a:endParaRPr lang="de-DE" altLang="de-DE" sz="120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.jpeg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CCDEC1-15D4-4E1D-BE00-A43AD85DD982}" type="datetime1">
              <a:rPr lang="de-DE"/>
              <a:pPr>
                <a:defRPr/>
              </a:pPr>
              <a:t>30.11.2017</a:t>
            </a:fld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Hans-Peter Müller, IVS der Hochschule Koblenz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F3BB22-68D7-4E10-BA63-573DCF1AF11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42094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1E3631-0AEE-4744-BDA5-CFD48AD9DCB6}" type="datetime1">
              <a:rPr lang="de-DE"/>
              <a:pPr>
                <a:defRPr/>
              </a:pPr>
              <a:t>30.11.2017</a:t>
            </a:fld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Hans-Peter Müller, IVS der Hochschule Koblenz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C904E4-60C9-4434-89D7-04116FFB3DF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135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1463" y="539750"/>
            <a:ext cx="2085975" cy="5757863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58775" y="539750"/>
            <a:ext cx="6110288" cy="5757863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48E437-3F59-4FE6-A850-35563618D78A}" type="datetime1">
              <a:rPr lang="de-DE"/>
              <a:pPr>
                <a:defRPr/>
              </a:pPr>
              <a:t>30.11.2017</a:t>
            </a:fld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Hans-Peter Müller, IVS der Hochschule Koblenz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C5A265-DBE0-4FDC-ACD7-BF7805C33D9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8265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7"/>
          <p:cNvGraphicFramePr>
            <a:graphicFrameLocks noChangeAspect="1"/>
          </p:cNvGraphicFramePr>
          <p:nvPr/>
        </p:nvGraphicFramePr>
        <p:xfrm>
          <a:off x="0" y="6538913"/>
          <a:ext cx="9144000" cy="334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39" name="Image" r:id="rId3" imgW="10693950" imgH="393512" progId="Photoshop.Image.6">
                  <p:embed/>
                </p:oleObj>
              </mc:Choice>
              <mc:Fallback>
                <p:oleObj name="Image" r:id="rId3" imgW="10693950" imgH="393512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538913"/>
                        <a:ext cx="9144000" cy="334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Grafik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347663"/>
            <a:ext cx="2303462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528" y="585217"/>
            <a:ext cx="6370638" cy="935038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DD82BF-029B-4906-9333-B72F6DA0CF21}" type="datetime1">
              <a:rPr lang="de-DE"/>
              <a:pPr>
                <a:defRPr/>
              </a:pPr>
              <a:t>30.11.2017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Hans-Peter Müller, IVS der Hochschule Koblenz</a:t>
            </a: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50BF05-A5CA-4DC9-9018-CF673B9B89C4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0179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CEA41F-14F0-4ABC-94CE-6DBABF4FA6E3}" type="datetime1">
              <a:rPr lang="de-DE"/>
              <a:pPr>
                <a:defRPr/>
              </a:pPr>
              <a:t>30.11.2017</a:t>
            </a:fld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Hans-Peter Müller, IVS der Hochschule Koblenz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A875AF-EFA4-4314-ACE2-EF9E8F61BCB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0197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58775" y="1798638"/>
            <a:ext cx="4097338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08513" y="1798638"/>
            <a:ext cx="4098925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95E753-8853-4AD3-B580-657035F95878}" type="datetime1">
              <a:rPr lang="de-DE"/>
              <a:pPr>
                <a:defRPr/>
              </a:pPr>
              <a:t>30.11.2017</a:t>
            </a:fld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Hans-Peter Müller, IVS der Hochschule Koblenz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F4CCE9-B328-4253-B2BF-A1491EF8AB5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7545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AD49FA-2866-4E0B-907A-5D24CDCA1611}" type="datetime1">
              <a:rPr lang="de-DE"/>
              <a:pPr>
                <a:defRPr/>
              </a:pPr>
              <a:t>30.11.2017</a:t>
            </a:fld>
            <a:endParaRPr 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Hans-Peter Müller, IVS der Hochschule Koblenz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A3C985-0F98-45A5-B0F5-A10EEDAAEE6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7162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826F63-DD1B-431E-95AD-A7496EF2498B}" type="datetime1">
              <a:rPr lang="de-DE"/>
              <a:pPr>
                <a:defRPr/>
              </a:pPr>
              <a:t>30.11.2017</a:t>
            </a:fld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Hans-Peter Müller, IVS der Hochschule Koblenz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F24E46-43FE-423A-9851-B1C3F7AFAA2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9969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7"/>
          <p:cNvGraphicFramePr>
            <a:graphicFrameLocks noChangeAspect="1"/>
          </p:cNvGraphicFramePr>
          <p:nvPr/>
        </p:nvGraphicFramePr>
        <p:xfrm>
          <a:off x="0" y="6538913"/>
          <a:ext cx="9144000" cy="334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63" name="Image" r:id="rId3" imgW="10693950" imgH="393512" progId="Photoshop.Image.6">
                  <p:embed/>
                </p:oleObj>
              </mc:Choice>
              <mc:Fallback>
                <p:oleObj name="Image" r:id="rId3" imgW="10693950" imgH="393512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538913"/>
                        <a:ext cx="9144000" cy="334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Grafik 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404813"/>
            <a:ext cx="2339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24A3A7-D4BF-4C7C-90BC-8ACA3669C57A}" type="datetime1">
              <a:rPr lang="de-DE"/>
              <a:pPr>
                <a:defRPr/>
              </a:pPr>
              <a:t>30.11.2017</a:t>
            </a:fld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Hans-Peter Müller, IVS der Hochschule Koblenz</a:t>
            </a:r>
          </a:p>
        </p:txBody>
      </p:sp>
    </p:spTree>
    <p:extLst>
      <p:ext uri="{BB962C8B-B14F-4D97-AF65-F5344CB8AC3E}">
        <p14:creationId xmlns:p14="http://schemas.microsoft.com/office/powerpoint/2010/main" val="4165114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7"/>
          <p:cNvGraphicFramePr>
            <a:graphicFrameLocks noChangeAspect="1"/>
          </p:cNvGraphicFramePr>
          <p:nvPr/>
        </p:nvGraphicFramePr>
        <p:xfrm>
          <a:off x="0" y="6538913"/>
          <a:ext cx="9144000" cy="334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87" name="Image" r:id="rId3" imgW="10693950" imgH="393512" progId="Photoshop.Image.6">
                  <p:embed/>
                </p:oleObj>
              </mc:Choice>
              <mc:Fallback>
                <p:oleObj name="Image" r:id="rId3" imgW="10693950" imgH="393512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538913"/>
                        <a:ext cx="9144000" cy="334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Grafik 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404813"/>
            <a:ext cx="2339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24BD4E-8C6E-41DB-B937-8EA51E13F4AA}" type="datetime1">
              <a:rPr lang="de-DE"/>
              <a:pPr>
                <a:defRPr/>
              </a:pPr>
              <a:t>30.11.2017</a:t>
            </a:fld>
            <a:endParaRPr 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Hans-Peter Müller, IVS der Hochschule Koblenz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534090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9FECF8-888C-4098-89B6-D4D092C2E740}" type="datetime1">
              <a:rPr lang="de-DE"/>
              <a:pPr>
                <a:defRPr/>
              </a:pPr>
              <a:t>30.11.2017</a:t>
            </a:fld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Hans-Peter Müller, IVS der Hochschule Koblenz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AD550B-EC19-433E-85D2-31536EB87A7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5316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7"/>
          <p:cNvGraphicFramePr>
            <a:graphicFrameLocks noChangeAspect="1"/>
          </p:cNvGraphicFramePr>
          <p:nvPr/>
        </p:nvGraphicFramePr>
        <p:xfrm>
          <a:off x="0" y="6538913"/>
          <a:ext cx="9144000" cy="334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8" name="Image" r:id="rId14" imgW="10693950" imgH="393512" progId="Photoshop.Image.6">
                  <p:embed/>
                </p:oleObj>
              </mc:Choice>
              <mc:Fallback>
                <p:oleObj name="Image" r:id="rId14" imgW="10693950" imgH="393512" progId="Photoshop.Image.6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538913"/>
                        <a:ext cx="9144000" cy="334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656388" y="6621463"/>
            <a:ext cx="1979612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800"/>
            </a:lvl1pPr>
          </a:lstStyle>
          <a:p>
            <a:pPr>
              <a:defRPr/>
            </a:pPr>
            <a:fld id="{AACEFCA5-21DA-41A5-BA79-EBD2A031F675}" type="datetime1">
              <a:rPr lang="de-DE"/>
              <a:pPr>
                <a:defRPr/>
              </a:pPr>
              <a:t>30.11.2017</a:t>
            </a:fld>
            <a:endParaRPr 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775" y="6621463"/>
            <a:ext cx="5757863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800"/>
            </a:lvl1pPr>
          </a:lstStyle>
          <a:p>
            <a:pPr>
              <a:defRPr/>
            </a:pPr>
            <a:r>
              <a:rPr lang="de-DE"/>
              <a:t>Hans-Peter Müller, IVS der Hochschule Koblenz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80463" y="6621463"/>
            <a:ext cx="360362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800"/>
            </a:lvl1pPr>
          </a:lstStyle>
          <a:p>
            <a:pPr>
              <a:defRPr/>
            </a:pPr>
            <a:fld id="{CA26E519-85AF-479F-85E8-6FB3389C843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2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358775" y="539750"/>
            <a:ext cx="6370638" cy="93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Titelzeile</a:t>
            </a:r>
          </a:p>
        </p:txBody>
      </p:sp>
      <p:sp>
        <p:nvSpPr>
          <p:cNvPr id="1031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8775" y="1798638"/>
            <a:ext cx="8348663" cy="449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pic>
        <p:nvPicPr>
          <p:cNvPr id="1032" name="Grafik 1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404813"/>
            <a:ext cx="2339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7" r:id="rId2"/>
    <p:sldLayoutId id="2147483750" r:id="rId3"/>
    <p:sldLayoutId id="2147483751" r:id="rId4"/>
    <p:sldLayoutId id="2147483752" r:id="rId5"/>
    <p:sldLayoutId id="2147483753" r:id="rId6"/>
    <p:sldLayoutId id="2147483758" r:id="rId7"/>
    <p:sldLayoutId id="2147483759" r:id="rId8"/>
    <p:sldLayoutId id="2147483754" r:id="rId9"/>
    <p:sldLayoutId id="2147483755" r:id="rId10"/>
    <p:sldLayoutId id="2147483756" r:id="rId11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200" algn="l" rtl="0" fontAlgn="base">
        <a:lnSpc>
          <a:spcPct val="12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12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12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12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www.wolframalpha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olframalpha.com/input/?i=apple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://ese.rfe.org/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://www.google.com/finance?cid=11220570&amp;ei=_Wj8UpjuLMKTwQPp0AE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://www.econbiz.de/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bka.uni-karlsruhe.de/kvk.html" TargetMode="External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1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rzblx1.uni-regensburg.de/ezeit/" TargetMode="External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1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b.uni-frankfurt.de/bruw/links.html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tm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repec.org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repec.org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hyperlink" Target="http://ideas.repec.org/p/lev/wrkpap/wp_721.html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://www.bundesanzeiger.de/ebanzwww/wexsservlet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www.bundesanzeiger.de/ebanzwww/wexsservlet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www.bundesanzeiger.de/ebanzwww/wexsservlet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://www.hoppenstedt-hochschuldatenbank.de/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bconline.de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lw.de/start/wlw_dach/de/de/index.html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://www.statista.com/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1.png"/><Relationship Id="rId4" Type="http://schemas.openxmlformats.org/officeDocument/2006/relationships/hyperlink" Target="http://www.bundesbank.de/Navigation/DE/Statistiken/" TargetMode="Externa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statis.de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statis.de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statis.de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archive.org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base-search.net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www.base-search.net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scholar.google.de/intl/de/scholar/about.html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585788"/>
            <a:ext cx="6370638" cy="935037"/>
          </a:xfrm>
        </p:spPr>
        <p:txBody>
          <a:bodyPr/>
          <a:lstStyle/>
          <a:p>
            <a:pPr eaLnBrk="1" hangingPunct="1"/>
            <a:r>
              <a:rPr lang="de-DE" smtClean="0"/>
              <a:t>Die Informationsvermittlungsstelle der Hochschule Koblenz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de-DE" sz="1800" dirty="0" smtClean="0"/>
              <a:t>Hans-Peter Müller		</a:t>
            </a:r>
          </a:p>
          <a:p>
            <a:pPr eaLnBrk="1" hangingPunct="1">
              <a:lnSpc>
                <a:spcPct val="90000"/>
              </a:lnSpc>
            </a:pPr>
            <a:endParaRPr lang="de-DE" sz="1800" dirty="0" smtClean="0"/>
          </a:p>
          <a:p>
            <a:pPr eaLnBrk="1" hangingPunct="1">
              <a:lnSpc>
                <a:spcPct val="90000"/>
              </a:lnSpc>
            </a:pPr>
            <a:r>
              <a:rPr lang="de-DE" sz="1800" dirty="0" smtClean="0"/>
              <a:t>Konrad-</a:t>
            </a:r>
            <a:r>
              <a:rPr lang="de-DE" sz="1800" dirty="0" err="1" smtClean="0"/>
              <a:t>Zusestr</a:t>
            </a:r>
            <a:r>
              <a:rPr lang="de-DE" sz="1800" dirty="0" smtClean="0"/>
              <a:t>. 1		Joseph-Rovan-Allee2		</a:t>
            </a:r>
          </a:p>
          <a:p>
            <a:pPr eaLnBrk="1" hangingPunct="1">
              <a:lnSpc>
                <a:spcPct val="90000"/>
              </a:lnSpc>
            </a:pPr>
            <a:r>
              <a:rPr lang="de-DE" sz="1800" dirty="0" smtClean="0"/>
              <a:t>56075 Koblenz		53424 Remagen</a:t>
            </a:r>
          </a:p>
          <a:p>
            <a:pPr eaLnBrk="1" hangingPunct="1">
              <a:lnSpc>
                <a:spcPct val="90000"/>
              </a:lnSpc>
            </a:pPr>
            <a:r>
              <a:rPr lang="de-DE" sz="1800" dirty="0" smtClean="0"/>
              <a:t>Tel.:	0261 - 95 28 134		02642 - 932 270</a:t>
            </a:r>
          </a:p>
          <a:p>
            <a:pPr eaLnBrk="1" hangingPunct="1">
              <a:lnSpc>
                <a:spcPct val="90000"/>
              </a:lnSpc>
            </a:pPr>
            <a:r>
              <a:rPr lang="de-DE" sz="1800" dirty="0" smtClean="0"/>
              <a:t>FAX: 0261 - 95 28 131		02642 – 932 271</a:t>
            </a:r>
          </a:p>
          <a:p>
            <a:pPr eaLnBrk="1" hangingPunct="1">
              <a:lnSpc>
                <a:spcPct val="90000"/>
              </a:lnSpc>
            </a:pPr>
            <a:r>
              <a:rPr lang="de-DE" sz="1800" dirty="0" smtClean="0"/>
              <a:t>E-Mail: ivs@hs-koblenz.de</a:t>
            </a:r>
          </a:p>
          <a:p>
            <a:pPr eaLnBrk="1" hangingPunct="1">
              <a:lnSpc>
                <a:spcPct val="90000"/>
              </a:lnSpc>
            </a:pPr>
            <a:endParaRPr lang="de-DE" sz="1800" dirty="0" smtClean="0"/>
          </a:p>
          <a:p>
            <a:pPr eaLnBrk="1" hangingPunct="1">
              <a:lnSpc>
                <a:spcPct val="90000"/>
              </a:lnSpc>
            </a:pPr>
            <a:r>
              <a:rPr lang="de-DE" sz="1800" dirty="0" smtClean="0"/>
              <a:t>Recherchen nach:	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1800" dirty="0" smtClean="0"/>
              <a:t>Patentinformationen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1800" dirty="0" smtClean="0"/>
              <a:t>technischen Zusammenhängen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1800" dirty="0" smtClean="0"/>
              <a:t>Fachliteratur</a:t>
            </a:r>
          </a:p>
          <a:p>
            <a:pPr eaLnBrk="1" hangingPunct="1">
              <a:lnSpc>
                <a:spcPct val="90000"/>
              </a:lnSpc>
            </a:pPr>
            <a:endParaRPr lang="de-DE" sz="1800" dirty="0" smtClean="0"/>
          </a:p>
          <a:p>
            <a:pPr eaLnBrk="1" hangingPunct="1">
              <a:lnSpc>
                <a:spcPct val="90000"/>
              </a:lnSpc>
            </a:pPr>
            <a:r>
              <a:rPr lang="de-DE" sz="1800" dirty="0" smtClean="0"/>
              <a:t>Beratung zu gründeraffinen Themen</a:t>
            </a:r>
          </a:p>
        </p:txBody>
      </p:sp>
      <p:sp>
        <p:nvSpPr>
          <p:cNvPr id="5124" name="Fußzeilenplatzhalter 1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800" smtClean="0"/>
              <a:t>Hans-Peter Müller, IVS der Hochschule Koblenz</a:t>
            </a:r>
          </a:p>
        </p:txBody>
      </p:sp>
      <p:sp>
        <p:nvSpPr>
          <p:cNvPr id="5125" name="Datumsplatzhalt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D5A703C-AADE-4391-8AF1-F5F895A5169D}" type="datetime1">
              <a:rPr lang="de-DE" sz="800" smtClean="0"/>
              <a:pPr eaLnBrk="1" hangingPunct="1"/>
              <a:t>30.11.2017</a:t>
            </a:fld>
            <a:endParaRPr lang="de-DE" sz="800" smtClean="0"/>
          </a:p>
        </p:txBody>
      </p:sp>
      <p:sp>
        <p:nvSpPr>
          <p:cNvPr id="5126" name="Foliennummernplatzhalt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EA93E74-224E-4AF9-B78A-E960436DD07F}" type="slidenum">
              <a:rPr lang="de-DE" sz="800" smtClean="0"/>
              <a:pPr eaLnBrk="1" hangingPunct="1"/>
              <a:t>1</a:t>
            </a:fld>
            <a:endParaRPr lang="de-DE" sz="800" smtClean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Beispieldokument</a:t>
            </a:r>
          </a:p>
        </p:txBody>
      </p:sp>
      <p:pic>
        <p:nvPicPr>
          <p:cNvPr id="6" name="Inhaltsplatzhalter 5" descr="io_2013-06.pdf - Mozilla Firefox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850" y="1125538"/>
            <a:ext cx="8591550" cy="5075237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6564" name="Foliennummernplatzhalt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de-DE" sz="800" smtClean="0">
              <a:latin typeface="Arial" charset="0"/>
            </a:endParaRPr>
          </a:p>
        </p:txBody>
      </p:sp>
      <p:sp>
        <p:nvSpPr>
          <p:cNvPr id="66565" name="Fußzeilenplatzhalter 4"/>
          <p:cNvSpPr>
            <a:spLocks noGrp="1"/>
          </p:cNvSpPr>
          <p:nvPr>
            <p:ph type="ftr" sz="quarter" idx="12"/>
          </p:nvPr>
        </p:nvSpPr>
        <p:spPr>
          <a:noFill/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de-DE" sz="14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83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el 1"/>
          <p:cNvSpPr>
            <a:spLocks noGrp="1"/>
          </p:cNvSpPr>
          <p:nvPr>
            <p:ph type="title"/>
          </p:nvPr>
        </p:nvSpPr>
        <p:spPr>
          <a:xfrm>
            <a:off x="323528" y="585217"/>
            <a:ext cx="6370638" cy="756221"/>
          </a:xfrm>
        </p:spPr>
        <p:txBody>
          <a:bodyPr/>
          <a:lstStyle/>
          <a:p>
            <a:r>
              <a:rPr lang="de-DE" altLang="de-DE" dirty="0" smtClean="0"/>
              <a:t>Wolfram Alpha</a:t>
            </a:r>
            <a:br>
              <a:rPr lang="de-DE" altLang="de-DE" dirty="0" smtClean="0"/>
            </a:br>
            <a:r>
              <a:rPr lang="de-DE" altLang="de-DE" dirty="0" smtClean="0"/>
              <a:t>		</a:t>
            </a:r>
            <a:r>
              <a:rPr lang="de-DE" altLang="de-DE" sz="1200" dirty="0" smtClean="0">
                <a:hlinkClick r:id="rId2"/>
              </a:rPr>
              <a:t>http://www.wolframalpha.com/</a:t>
            </a:r>
            <a:endParaRPr lang="de-DE" altLang="de-DE" sz="1200" dirty="0" smtClean="0"/>
          </a:p>
        </p:txBody>
      </p:sp>
      <p:sp>
        <p:nvSpPr>
          <p:cNvPr id="67587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Monotype Sorts" pitchFamily="2" charset="2"/>
              <a:buNone/>
            </a:pPr>
            <a:endParaRPr lang="de-DE" altLang="de-DE" smtClean="0"/>
          </a:p>
          <a:p>
            <a:endParaRPr lang="de-DE" altLang="de-DE" smtClean="0"/>
          </a:p>
        </p:txBody>
      </p:sp>
      <p:pic>
        <p:nvPicPr>
          <p:cNvPr id="67588" name="Grafik 1" descr="Wolfram|Alpha: Computational Knowledge Engine - Mozilla Firefox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4" t="18967" r="23424"/>
          <a:stretch>
            <a:fillRect/>
          </a:stretch>
        </p:blipFill>
        <p:spPr bwMode="auto">
          <a:xfrm>
            <a:off x="395288" y="1556792"/>
            <a:ext cx="7056437" cy="475352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51" name="Rectangle 7"/>
          <p:cNvSpPr>
            <a:spLocks noChangeArrowheads="1"/>
          </p:cNvSpPr>
          <p:nvPr/>
        </p:nvSpPr>
        <p:spPr bwMode="auto">
          <a:xfrm>
            <a:off x="6227763" y="3284538"/>
            <a:ext cx="2735262" cy="12239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/>
          <a:lstStyle/>
          <a:p>
            <a:pPr marL="274638" indent="-274638" eaLnBrk="0" hangingPunct="0"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Blip>
                <a:blip r:embed="rId4"/>
              </a:buBlip>
              <a:tabLst>
                <a:tab pos="441325" algn="l"/>
              </a:tabLst>
            </a:pPr>
            <a:r>
              <a:rPr kumimoji="1" lang="de-DE" altLang="de-DE" sz="1600">
                <a:latin typeface="Arial" charset="0"/>
              </a:rPr>
              <a:t>Fakten werden durch Algorithmen dargestellt und aufbereitet</a:t>
            </a:r>
          </a:p>
        </p:txBody>
      </p:sp>
      <p:sp>
        <p:nvSpPr>
          <p:cNvPr id="67590" name="Fußzeilenplatzhalter 1"/>
          <p:cNvSpPr>
            <a:spLocks noGrp="1"/>
          </p:cNvSpPr>
          <p:nvPr>
            <p:ph type="ftr" sz="quarter" idx="12"/>
          </p:nvPr>
        </p:nvSpPr>
        <p:spPr>
          <a:noFill/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de-DE" altLang="de-DE" sz="1400" smtClean="0">
              <a:latin typeface="Arial" charset="0"/>
            </a:endParaRPr>
          </a:p>
        </p:txBody>
      </p:sp>
      <p:sp>
        <p:nvSpPr>
          <p:cNvPr id="67591" name="Foliennummernplatzhalter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de-DE" sz="700" smtClean="0">
                <a:latin typeface="Arial" charset="0"/>
              </a:rPr>
              <a:t>    </a:t>
            </a:r>
            <a:fld id="{2525BC79-962E-4FB4-A960-B7EA8B72651C}" type="slidenum">
              <a:rPr lang="en-US" altLang="de-DE" sz="800" smtClean="0">
                <a:latin typeface="Arial" charset="0"/>
              </a:rPr>
              <a:pPr/>
              <a:t>11</a:t>
            </a:fld>
            <a:endParaRPr lang="en-US" altLang="de-DE" sz="8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168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7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5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 smtClean="0"/>
              <a:t>Wolfram Alpha</a:t>
            </a:r>
          </a:p>
        </p:txBody>
      </p:sp>
      <p:sp>
        <p:nvSpPr>
          <p:cNvPr id="8" name="Pfeil nach rechts 7"/>
          <p:cNvSpPr>
            <a:spLocks noChangeArrowheads="1"/>
          </p:cNvSpPr>
          <p:nvPr/>
        </p:nvSpPr>
        <p:spPr bwMode="auto">
          <a:xfrm rot="10800000">
            <a:off x="5795963" y="4005263"/>
            <a:ext cx="360362" cy="193675"/>
          </a:xfrm>
          <a:prstGeom prst="rightArrow">
            <a:avLst>
              <a:gd name="adj1" fmla="val 50000"/>
              <a:gd name="adj2" fmla="val 86072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/>
          <a:lstStyle/>
          <a:p>
            <a:pPr eaLnBrk="0" hangingPunct="0"/>
            <a:endParaRPr lang="de-DE" altLang="de-DE" sz="2400"/>
          </a:p>
        </p:txBody>
      </p:sp>
      <p:sp>
        <p:nvSpPr>
          <p:cNvPr id="58377" name="Rectangle 9"/>
          <p:cNvSpPr>
            <a:spLocks noChangeArrowheads="1"/>
          </p:cNvSpPr>
          <p:nvPr/>
        </p:nvSpPr>
        <p:spPr bwMode="auto">
          <a:xfrm>
            <a:off x="6227763" y="3284538"/>
            <a:ext cx="2735262" cy="16573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/>
          <a:lstStyle/>
          <a:p>
            <a:pPr marL="274638" indent="-274638" eaLnBrk="0" hangingPunct="0"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Blip>
                <a:blip r:embed="rId2"/>
              </a:buBlip>
              <a:tabLst>
                <a:tab pos="441325" algn="l"/>
              </a:tabLst>
            </a:pPr>
            <a:r>
              <a:rPr lang="de-DE" altLang="de-DE" sz="1600">
                <a:latin typeface="Arial" charset="0"/>
              </a:rPr>
              <a:t>Darstellung der Entwicklung des Apple-Börsenkurses mit verschiedenen Auswertungsmethoden</a:t>
            </a:r>
          </a:p>
        </p:txBody>
      </p:sp>
      <p:sp>
        <p:nvSpPr>
          <p:cNvPr id="68613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altLang="de-DE" sz="1400" smtClean="0">
                <a:hlinkClick r:id="rId3"/>
              </a:rPr>
              <a:t>http://www.wolframalpha.com/input/?i=apple</a:t>
            </a:r>
            <a:endParaRPr lang="de-DE" altLang="de-DE" sz="1400" smtClean="0"/>
          </a:p>
          <a:p>
            <a:endParaRPr lang="de-DE" altLang="de-DE" sz="1400" smtClean="0"/>
          </a:p>
        </p:txBody>
      </p:sp>
      <p:pic>
        <p:nvPicPr>
          <p:cNvPr id="3" name="Grafik 2" descr="apple - Wolfram|Alpha - Mozilla Firefox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12875"/>
            <a:ext cx="9144000" cy="4510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8615" name="Fußzeilenplatzhalter 1"/>
          <p:cNvSpPr>
            <a:spLocks noGrp="1"/>
          </p:cNvSpPr>
          <p:nvPr>
            <p:ph type="ftr" sz="quarter" idx="12"/>
          </p:nvPr>
        </p:nvSpPr>
        <p:spPr>
          <a:noFill/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de-DE" altLang="de-DE" sz="1400" smtClean="0">
              <a:latin typeface="Arial" charset="0"/>
            </a:endParaRPr>
          </a:p>
        </p:txBody>
      </p:sp>
      <p:sp>
        <p:nvSpPr>
          <p:cNvPr id="68616" name="Foliennummernplatzhalt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de-DE" sz="700" smtClean="0">
                <a:latin typeface="Arial" charset="0"/>
              </a:rPr>
              <a:t>    </a:t>
            </a:r>
            <a:fld id="{E2BB603A-017C-4101-B7E0-996973B5C369}" type="slidenum">
              <a:rPr lang="en-US" altLang="de-DE" sz="800" smtClean="0">
                <a:latin typeface="Arial" charset="0"/>
              </a:rPr>
              <a:pPr/>
              <a:t>12</a:t>
            </a:fld>
            <a:endParaRPr lang="en-US" altLang="de-DE" sz="8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59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8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837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 smtClean="0"/>
              <a:t>Wolfram Alpha</a:t>
            </a:r>
          </a:p>
        </p:txBody>
      </p:sp>
      <p:pic>
        <p:nvPicPr>
          <p:cNvPr id="69635" name="Inhaltsplatzhalter 4" descr="earthquake italy - Wolfram|Alpha - Mozilla Firefox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4" t="18608" r="35135"/>
          <a:stretch>
            <a:fillRect/>
          </a:stretch>
        </p:blipFill>
        <p:spPr>
          <a:xfrm>
            <a:off x="395288" y="1052513"/>
            <a:ext cx="4681537" cy="5616575"/>
          </a:xfrm>
          <a:ln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8" name="Pfeil nach rechts 7"/>
          <p:cNvSpPr>
            <a:spLocks noChangeArrowheads="1"/>
          </p:cNvSpPr>
          <p:nvPr/>
        </p:nvSpPr>
        <p:spPr bwMode="auto">
          <a:xfrm rot="10800000">
            <a:off x="5795963" y="5734050"/>
            <a:ext cx="360362" cy="193675"/>
          </a:xfrm>
          <a:prstGeom prst="rightArrow">
            <a:avLst>
              <a:gd name="adj1" fmla="val 50000"/>
              <a:gd name="adj2" fmla="val 86072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/>
          <a:lstStyle/>
          <a:p>
            <a:pPr eaLnBrk="0" hangingPunct="0"/>
            <a:endParaRPr lang="de-DE" altLang="de-DE" sz="2400"/>
          </a:p>
        </p:txBody>
      </p:sp>
      <p:sp>
        <p:nvSpPr>
          <p:cNvPr id="59401" name="Rectangle 9"/>
          <p:cNvSpPr>
            <a:spLocks noChangeArrowheads="1"/>
          </p:cNvSpPr>
          <p:nvPr/>
        </p:nvSpPr>
        <p:spPr bwMode="auto">
          <a:xfrm>
            <a:off x="6227763" y="5300663"/>
            <a:ext cx="2735262" cy="9366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/>
          <a:lstStyle/>
          <a:p>
            <a:pPr marL="274638" indent="-274638" eaLnBrk="0" hangingPunct="0"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Blip>
                <a:blip r:embed="rId3"/>
              </a:buBlip>
              <a:tabLst>
                <a:tab pos="441325" algn="l"/>
              </a:tabLst>
            </a:pPr>
            <a:r>
              <a:rPr lang="de-DE" altLang="de-DE" sz="1600">
                <a:latin typeface="Arial" charset="0"/>
              </a:rPr>
              <a:t>Statistische Aufbereitung der Erdbebenhäufigkeit in Italien</a:t>
            </a:r>
          </a:p>
        </p:txBody>
      </p:sp>
      <p:sp>
        <p:nvSpPr>
          <p:cNvPr id="69638" name="Fußzeilenplatzhalter 1"/>
          <p:cNvSpPr>
            <a:spLocks noGrp="1"/>
          </p:cNvSpPr>
          <p:nvPr>
            <p:ph type="ftr" sz="quarter" idx="12"/>
          </p:nvPr>
        </p:nvSpPr>
        <p:spPr>
          <a:noFill/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de-DE" altLang="de-DE" sz="1400" smtClean="0">
              <a:latin typeface="Arial" charset="0"/>
            </a:endParaRPr>
          </a:p>
        </p:txBody>
      </p:sp>
      <p:sp>
        <p:nvSpPr>
          <p:cNvPr id="69639" name="Foliennummernplatzhalter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de-DE" sz="700" smtClean="0">
                <a:latin typeface="Arial" charset="0"/>
              </a:rPr>
              <a:t>    </a:t>
            </a:r>
            <a:fld id="{50C3D106-EC4D-4082-9CBA-60986CA5487B}" type="slidenum">
              <a:rPr lang="en-US" altLang="de-DE" sz="800" smtClean="0">
                <a:latin typeface="Arial" charset="0"/>
              </a:rPr>
              <a:pPr/>
              <a:t>13</a:t>
            </a:fld>
            <a:endParaRPr lang="en-US" altLang="de-DE" sz="8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531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9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940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el 1"/>
          <p:cNvSpPr>
            <a:spLocks noGrp="1"/>
          </p:cNvSpPr>
          <p:nvPr>
            <p:ph type="title"/>
          </p:nvPr>
        </p:nvSpPr>
        <p:spPr>
          <a:xfrm>
            <a:off x="539750" y="0"/>
            <a:ext cx="7213600" cy="914400"/>
          </a:xfrm>
        </p:spPr>
        <p:txBody>
          <a:bodyPr/>
          <a:lstStyle/>
          <a:p>
            <a:r>
              <a:rPr lang="de-DE" altLang="de-DE" dirty="0" smtClean="0"/>
              <a:t>Economics Search Engine</a:t>
            </a:r>
            <a:br>
              <a:rPr lang="de-DE" altLang="de-DE" dirty="0" smtClean="0"/>
            </a:br>
            <a:r>
              <a:rPr lang="de-DE" altLang="de-DE" sz="1000" dirty="0" smtClean="0">
                <a:hlinkClick r:id="rId2"/>
              </a:rPr>
              <a:t>http://ese.rfe.org/</a:t>
            </a:r>
            <a:endParaRPr lang="de-DE" altLang="de-DE" sz="1000" dirty="0" smtClean="0"/>
          </a:p>
        </p:txBody>
      </p:sp>
      <p:pic>
        <p:nvPicPr>
          <p:cNvPr id="6" name="Inhaltsplatzhalter 5" descr="Economics Search Engine - Mozilla Firefox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3850" y="1125538"/>
            <a:ext cx="8591550" cy="5075237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0660" name="Fußzeilenplatzhalter 3"/>
          <p:cNvSpPr>
            <a:spLocks noGrp="1"/>
          </p:cNvSpPr>
          <p:nvPr>
            <p:ph type="ftr" sz="quarter" idx="12"/>
          </p:nvPr>
        </p:nvSpPr>
        <p:spPr>
          <a:noFill/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de-DE" altLang="de-DE" sz="1400" smtClean="0">
              <a:latin typeface="Arial" charset="0"/>
            </a:endParaRPr>
          </a:p>
        </p:txBody>
      </p:sp>
      <p:sp>
        <p:nvSpPr>
          <p:cNvPr id="70661" name="Foliennummernplatzhalt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B2F96F3-8750-4A9E-B86F-B679E6D53933}" type="slidenum">
              <a:rPr lang="en-US" altLang="de-DE" sz="800" smtClean="0">
                <a:latin typeface="Arial" charset="0"/>
              </a:rPr>
              <a:pPr/>
              <a:t>14</a:t>
            </a:fld>
            <a:endParaRPr lang="en-US" altLang="de-DE" sz="8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3691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 smtClean="0"/>
              <a:t>Economics Search Engine</a:t>
            </a:r>
          </a:p>
        </p:txBody>
      </p:sp>
      <p:pic>
        <p:nvPicPr>
          <p:cNvPr id="6" name="Inhaltsplatzhalter 5" descr="Economics Search Engine - Results - Mozilla Firefox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850" y="1557338"/>
            <a:ext cx="8591550" cy="4629150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1684" name="Fußzeilenplatzhalter 3"/>
          <p:cNvSpPr>
            <a:spLocks noGrp="1"/>
          </p:cNvSpPr>
          <p:nvPr>
            <p:ph type="ftr" sz="quarter" idx="12"/>
          </p:nvPr>
        </p:nvSpPr>
        <p:spPr>
          <a:noFill/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de-DE" altLang="de-DE" sz="1400" smtClean="0">
              <a:latin typeface="Arial" charset="0"/>
            </a:endParaRPr>
          </a:p>
        </p:txBody>
      </p:sp>
      <p:sp>
        <p:nvSpPr>
          <p:cNvPr id="71685" name="Foliennummernplatzhalt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de-DE" sz="700" smtClean="0">
                <a:latin typeface="Arial" charset="0"/>
              </a:rPr>
              <a:t>    </a:t>
            </a:r>
            <a:fld id="{4AC07487-9B36-4D6B-B2B5-6A3692C4225B}" type="slidenum">
              <a:rPr lang="en-US" altLang="de-DE" sz="800" smtClean="0">
                <a:latin typeface="Arial" charset="0"/>
              </a:rPr>
              <a:pPr/>
              <a:t>15</a:t>
            </a:fld>
            <a:endParaRPr lang="en-US" altLang="de-DE" sz="800" smtClean="0">
              <a:latin typeface="Arial" charset="0"/>
            </a:endParaRPr>
          </a:p>
        </p:txBody>
      </p:sp>
      <p:sp>
        <p:nvSpPr>
          <p:cNvPr id="71686" name="Pfeil nach rechts 1"/>
          <p:cNvSpPr>
            <a:spLocks noChangeArrowheads="1"/>
          </p:cNvSpPr>
          <p:nvPr/>
        </p:nvSpPr>
        <p:spPr bwMode="auto">
          <a:xfrm>
            <a:off x="1619672" y="5372769"/>
            <a:ext cx="360362" cy="144463"/>
          </a:xfrm>
          <a:prstGeom prst="rightArrow">
            <a:avLst>
              <a:gd name="adj1" fmla="val 50000"/>
              <a:gd name="adj2" fmla="val 4989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/>
            <a:endParaRPr lang="de-DE" altLang="de-DE" sz="2400"/>
          </a:p>
        </p:txBody>
      </p:sp>
      <p:sp>
        <p:nvSpPr>
          <p:cNvPr id="3" name="Rechteck 2"/>
          <p:cNvSpPr/>
          <p:nvPr/>
        </p:nvSpPr>
        <p:spPr bwMode="auto">
          <a:xfrm>
            <a:off x="395536" y="5157192"/>
            <a:ext cx="1116558" cy="720080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eaLnBrk="0" hangingPunct="0">
              <a:buNone/>
              <a:defRPr/>
            </a:pPr>
            <a:r>
              <a:rPr lang="de-DE" sz="1050" dirty="0" smtClean="0">
                <a:solidFill>
                  <a:schemeClr val="tx1"/>
                </a:solidFill>
                <a:latin typeface="Times New Roman" pitchFamily="18" charset="0"/>
              </a:rPr>
              <a:t>Hervorgehobene</a:t>
            </a:r>
          </a:p>
          <a:p>
            <a:pPr eaLnBrk="0" hangingPunct="0">
              <a:buNone/>
              <a:defRPr/>
            </a:pPr>
            <a:r>
              <a:rPr lang="de-DE" sz="1050" dirty="0" smtClean="0">
                <a:solidFill>
                  <a:schemeClr val="tx1"/>
                </a:solidFill>
                <a:latin typeface="Times New Roman" pitchFamily="18" charset="0"/>
              </a:rPr>
              <a:t>Suchbegriffe</a:t>
            </a:r>
            <a:endParaRPr lang="de-DE" sz="1050" dirty="0">
              <a:solidFill>
                <a:schemeClr val="tx1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05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 smtClean="0"/>
              <a:t>Economics Search Engine: Google </a:t>
            </a:r>
            <a:r>
              <a:rPr lang="de-DE" altLang="de-DE" dirty="0" err="1" smtClean="0"/>
              <a:t>Finance</a:t>
            </a:r>
            <a:r>
              <a:rPr lang="de-DE" altLang="de-DE" dirty="0" smtClean="0"/>
              <a:t/>
            </a:r>
            <a:br>
              <a:rPr lang="de-DE" altLang="de-DE" dirty="0" smtClean="0"/>
            </a:br>
            <a:r>
              <a:rPr lang="de-DE" altLang="de-DE" sz="1000" dirty="0" smtClean="0">
                <a:hlinkClick r:id="rId2"/>
              </a:rPr>
              <a:t>http://www.google.com/finance?cid=11220570&amp;ei=_Wj8UpjuLMKTwQPp0AE</a:t>
            </a:r>
            <a:endParaRPr lang="de-DE" altLang="de-DE" sz="1000" dirty="0" smtClean="0"/>
          </a:p>
        </p:txBody>
      </p:sp>
      <p:pic>
        <p:nvPicPr>
          <p:cNvPr id="6" name="Inhaltsplatzhalter 5" descr="Volkswagen Financial Services AG: quotes &amp; news - Google Finance - Mozilla Firefox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3850" y="1988839"/>
            <a:ext cx="8591550" cy="4211935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2708" name="Foliennummernplatzhalt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de-DE" altLang="de-DE" sz="800" smtClean="0">
              <a:latin typeface="Arial" charset="0"/>
            </a:endParaRPr>
          </a:p>
        </p:txBody>
      </p:sp>
      <p:sp>
        <p:nvSpPr>
          <p:cNvPr id="72709" name="Fußzeilenplatzhalter 4"/>
          <p:cNvSpPr>
            <a:spLocks noGrp="1"/>
          </p:cNvSpPr>
          <p:nvPr>
            <p:ph type="ftr" sz="quarter" idx="12"/>
          </p:nvPr>
        </p:nvSpPr>
        <p:spPr>
          <a:noFill/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de-DE" altLang="de-DE" sz="1400" smtClean="0">
              <a:latin typeface="Arial" charset="0"/>
            </a:endParaRPr>
          </a:p>
        </p:txBody>
      </p:sp>
      <p:sp>
        <p:nvSpPr>
          <p:cNvPr id="72710" name="Pfeil nach links 6"/>
          <p:cNvSpPr>
            <a:spLocks noChangeArrowheads="1"/>
          </p:cNvSpPr>
          <p:nvPr/>
        </p:nvSpPr>
        <p:spPr bwMode="auto">
          <a:xfrm>
            <a:off x="1358900" y="4221163"/>
            <a:ext cx="431800" cy="2159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/>
            <a:endParaRPr lang="de-DE" altLang="de-DE" sz="2400"/>
          </a:p>
        </p:txBody>
      </p:sp>
      <p:sp>
        <p:nvSpPr>
          <p:cNvPr id="8" name="Rechteck 7"/>
          <p:cNvSpPr/>
          <p:nvPr/>
        </p:nvSpPr>
        <p:spPr bwMode="auto">
          <a:xfrm rot="10800000" flipV="1">
            <a:off x="2699792" y="4149078"/>
            <a:ext cx="1656184" cy="432050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eaLnBrk="0" hangingPunct="0">
              <a:defRPr/>
            </a:pPr>
            <a:r>
              <a:rPr lang="de-DE" sz="1100" dirty="0">
                <a:solidFill>
                  <a:schemeClr val="tx1"/>
                </a:solidFill>
              </a:rPr>
              <a:t>Strukturierte Unternehmensdaten</a:t>
            </a:r>
          </a:p>
        </p:txBody>
      </p:sp>
    </p:spTree>
    <p:extLst>
      <p:ext uri="{BB962C8B-B14F-4D97-AF65-F5344CB8AC3E}">
        <p14:creationId xmlns:p14="http://schemas.microsoft.com/office/powerpoint/2010/main" val="119246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 smtClean="0"/>
              <a:t>ECONBIZ</a:t>
            </a:r>
            <a:br>
              <a:rPr lang="de-DE" altLang="de-DE" dirty="0" smtClean="0"/>
            </a:br>
            <a:r>
              <a:rPr lang="de-DE" altLang="de-DE" sz="1000" dirty="0" smtClean="0">
                <a:hlinkClick r:id="rId2"/>
              </a:rPr>
              <a:t>http://www.econbiz.de/</a:t>
            </a:r>
            <a:endParaRPr lang="de-DE" altLang="de-DE" sz="1000" dirty="0" smtClean="0"/>
          </a:p>
        </p:txBody>
      </p:sp>
      <p:pic>
        <p:nvPicPr>
          <p:cNvPr id="82947" name="Inhaltsplatzhalter 5" descr="Suche - EconBiz - Mozilla Firefox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23850" y="1571625"/>
            <a:ext cx="8591550" cy="4629150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3732" name="Fußzeilenplatzhalter 3"/>
          <p:cNvSpPr>
            <a:spLocks noGrp="1"/>
          </p:cNvSpPr>
          <p:nvPr>
            <p:ph type="ftr" sz="quarter" idx="12"/>
          </p:nvPr>
        </p:nvSpPr>
        <p:spPr>
          <a:noFill/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de-DE" altLang="de-DE" sz="1400" smtClean="0">
              <a:latin typeface="Arial" charset="0"/>
            </a:endParaRPr>
          </a:p>
        </p:txBody>
      </p:sp>
      <p:sp>
        <p:nvSpPr>
          <p:cNvPr id="73733" name="Foliennummernplatzhalt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D0A561E-113F-4BFF-AA44-25BB20BCCA7B}" type="slidenum">
              <a:rPr lang="en-US" altLang="de-DE" sz="800" smtClean="0">
                <a:latin typeface="Arial" charset="0"/>
              </a:rPr>
              <a:pPr/>
              <a:t>17</a:t>
            </a:fld>
            <a:endParaRPr lang="en-US" altLang="de-DE" sz="8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571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 smtClean="0"/>
              <a:t>ECONBIZ</a:t>
            </a:r>
          </a:p>
        </p:txBody>
      </p:sp>
      <p:pic>
        <p:nvPicPr>
          <p:cNvPr id="6" name="Inhaltsplatzhalter 5" descr="Suchergebnisse - (Alle Felder:kraftfahrzeug leasing) - EconBiz - Mozilla Firefox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850" y="1557338"/>
            <a:ext cx="8591550" cy="4627562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4756" name="Foliennummernplatzhalt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de-DE" altLang="de-DE" sz="800" smtClean="0">
              <a:latin typeface="Arial" charset="0"/>
            </a:endParaRPr>
          </a:p>
        </p:txBody>
      </p:sp>
      <p:sp>
        <p:nvSpPr>
          <p:cNvPr id="74757" name="Fußzeilenplatzhalter 4"/>
          <p:cNvSpPr>
            <a:spLocks noGrp="1"/>
          </p:cNvSpPr>
          <p:nvPr>
            <p:ph type="ftr" sz="quarter" idx="12"/>
          </p:nvPr>
        </p:nvSpPr>
        <p:spPr>
          <a:noFill/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de-DE" altLang="de-DE" sz="14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130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 smtClean="0"/>
              <a:t>ECONBIZ</a:t>
            </a:r>
          </a:p>
        </p:txBody>
      </p:sp>
      <p:pic>
        <p:nvPicPr>
          <p:cNvPr id="6" name="Inhaltsplatzhalter 5" descr="Dissertation_Nau.pdf - Mozilla Firefox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850" y="1571625"/>
            <a:ext cx="8591550" cy="4629150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5780" name="Foliennummernplatzhalt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de-DE" altLang="de-DE" sz="800" smtClean="0">
              <a:latin typeface="Arial" charset="0"/>
            </a:endParaRPr>
          </a:p>
        </p:txBody>
      </p:sp>
      <p:sp>
        <p:nvSpPr>
          <p:cNvPr id="75781" name="Fußzeilenplatzhalter 4"/>
          <p:cNvSpPr>
            <a:spLocks noGrp="1"/>
          </p:cNvSpPr>
          <p:nvPr>
            <p:ph type="ftr" sz="quarter" idx="12"/>
          </p:nvPr>
        </p:nvSpPr>
        <p:spPr>
          <a:noFill/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de-DE" altLang="de-DE" sz="14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995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Arbeitsbereiche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Netzwerkbildung</a:t>
            </a:r>
          </a:p>
          <a:p>
            <a:r>
              <a:rPr lang="de-DE" dirty="0" smtClean="0"/>
              <a:t>Patentrecherchen für externe und interne Kunden</a:t>
            </a:r>
          </a:p>
          <a:p>
            <a:r>
              <a:rPr lang="de-DE" dirty="0" smtClean="0"/>
              <a:t>Literaturrecherchen für Studierende</a:t>
            </a:r>
          </a:p>
          <a:p>
            <a:r>
              <a:rPr lang="de-DE" dirty="0" smtClean="0"/>
              <a:t>Einführungsveranstaltungen für Studierende im Bereich von Suchoptimierungen </a:t>
            </a:r>
          </a:p>
          <a:p>
            <a:r>
              <a:rPr lang="de-DE" dirty="0" smtClean="0"/>
              <a:t>Ansprechpartner für die Hochschulkontakte zur IMG</a:t>
            </a:r>
          </a:p>
          <a:p>
            <a:r>
              <a:rPr lang="de-DE" dirty="0" smtClean="0"/>
              <a:t>Beratung zu gründeraffinen Themen</a:t>
            </a:r>
          </a:p>
          <a:p>
            <a:r>
              <a:rPr lang="de-DE" dirty="0" smtClean="0"/>
              <a:t>Vermittlung von Expertenwissen</a:t>
            </a:r>
          </a:p>
          <a:p>
            <a:r>
              <a:rPr lang="de-DE" dirty="0" smtClean="0"/>
              <a:t>Vertragsberatung für die Hochschule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2DD82BF-029B-4906-9333-B72F6DA0CF21}" type="datetime1">
              <a:rPr lang="de-DE" smtClean="0"/>
              <a:pPr>
                <a:defRPr/>
              </a:pPr>
              <a:t>30.11.2017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Hans-Peter Müller, IVS der Hochschule Koblenz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50BF05-A5CA-4DC9-9018-CF673B9B89C4}" type="slidenum">
              <a:rPr lang="de-DE" smtClean="0"/>
              <a:pPr>
                <a:defRPr/>
              </a:pPr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02511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0"/>
          <p:cNvSpPr>
            <a:spLocks noGrp="1" noChangeArrowheads="1"/>
          </p:cNvSpPr>
          <p:nvPr>
            <p:ph type="title" idx="4294967295"/>
          </p:nvPr>
        </p:nvSpPr>
        <p:spPr>
          <a:xfrm>
            <a:off x="406400" y="0"/>
            <a:ext cx="6110288" cy="2276475"/>
          </a:xfrm>
        </p:spPr>
        <p:txBody>
          <a:bodyPr/>
          <a:lstStyle/>
          <a:p>
            <a:pPr marL="361950" indent="-361950" defTabSz="914400"/>
            <a:r>
              <a:rPr lang="de-DE" altLang="de-DE" dirty="0" smtClean="0"/>
              <a:t>	Quellen aus dem Internet mit </a:t>
            </a:r>
            <a:br>
              <a:rPr lang="de-DE" altLang="de-DE" dirty="0" smtClean="0"/>
            </a:br>
            <a:r>
              <a:rPr lang="de-DE" altLang="de-DE" dirty="0" smtClean="0"/>
              <a:t>betriebswirtschaftlicher Relevanz</a:t>
            </a:r>
          </a:p>
        </p:txBody>
      </p:sp>
      <p:sp>
        <p:nvSpPr>
          <p:cNvPr id="76803" name="Rectangle 11"/>
          <p:cNvSpPr>
            <a:spLocks noGrp="1" noChangeArrowheads="1"/>
          </p:cNvSpPr>
          <p:nvPr>
            <p:ph type="body" idx="4294967295"/>
          </p:nvPr>
        </p:nvSpPr>
        <p:spPr>
          <a:xfrm>
            <a:off x="323850" y="2492375"/>
            <a:ext cx="8591550" cy="4137025"/>
          </a:xfrm>
        </p:spPr>
        <p:txBody>
          <a:bodyPr/>
          <a:lstStyle/>
          <a:p>
            <a:r>
              <a:rPr lang="de-DE" altLang="de-DE" dirty="0" smtClean="0"/>
              <a:t>Suche nach Zeitschrifteninhalten und Büchern</a:t>
            </a:r>
          </a:p>
          <a:p>
            <a:r>
              <a:rPr lang="de-DE" altLang="de-DE" dirty="0" smtClean="0"/>
              <a:t>Suche nach aktuellen Nachrichten aus der Wirtschaft</a:t>
            </a:r>
          </a:p>
          <a:p>
            <a:r>
              <a:rPr lang="de-DE" altLang="de-DE" dirty="0" smtClean="0"/>
              <a:t>Research Papers in </a:t>
            </a:r>
            <a:r>
              <a:rPr lang="de-DE" altLang="de-DE" dirty="0" err="1" smtClean="0"/>
              <a:t>economics</a:t>
            </a:r>
            <a:r>
              <a:rPr lang="de-DE" altLang="de-DE" dirty="0" smtClean="0"/>
              <a:t> (</a:t>
            </a:r>
            <a:r>
              <a:rPr lang="de-DE" altLang="de-DE" dirty="0" err="1" smtClean="0"/>
              <a:t>RePEc</a:t>
            </a:r>
            <a:r>
              <a:rPr lang="de-DE" altLang="de-DE" dirty="0" smtClean="0"/>
              <a:t>)</a:t>
            </a:r>
          </a:p>
          <a:p>
            <a:r>
              <a:rPr lang="de-DE" altLang="de-DE" dirty="0" smtClean="0"/>
              <a:t>Frei verfügbare Adress- und Firmenverzeichnisse</a:t>
            </a:r>
          </a:p>
          <a:p>
            <a:r>
              <a:rPr lang="de-DE" altLang="de-DE" dirty="0" smtClean="0"/>
              <a:t>Statistiken, national, international</a:t>
            </a:r>
          </a:p>
          <a:p>
            <a:r>
              <a:rPr lang="de-DE" altLang="de-DE" dirty="0" smtClean="0"/>
              <a:t>andere Quellen</a:t>
            </a:r>
          </a:p>
          <a:p>
            <a:endParaRPr lang="de-DE" altLang="de-DE" dirty="0" smtClean="0"/>
          </a:p>
        </p:txBody>
      </p:sp>
    </p:spTree>
    <p:extLst>
      <p:ext uri="{BB962C8B-B14F-4D97-AF65-F5344CB8AC3E}">
        <p14:creationId xmlns:p14="http://schemas.microsoft.com/office/powerpoint/2010/main" val="223596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 smtClean="0"/>
              <a:t>Suche nach Zeitschrifteninhalten und</a:t>
            </a:r>
            <a:br>
              <a:rPr lang="de-DE" altLang="de-DE" dirty="0" smtClean="0"/>
            </a:br>
            <a:r>
              <a:rPr lang="de-DE" altLang="de-DE" dirty="0" smtClean="0"/>
              <a:t> 		Büchern</a:t>
            </a:r>
          </a:p>
        </p:txBody>
      </p:sp>
      <p:sp>
        <p:nvSpPr>
          <p:cNvPr id="77827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altLang="de-DE" smtClean="0"/>
          </a:p>
        </p:txBody>
      </p:sp>
      <p:pic>
        <p:nvPicPr>
          <p:cNvPr id="7782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2009775"/>
            <a:ext cx="4973637" cy="293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9" name="Fußzeilenplatzhalter 1"/>
          <p:cNvSpPr>
            <a:spLocks noGrp="1"/>
          </p:cNvSpPr>
          <p:nvPr>
            <p:ph type="ftr" sz="quarter" idx="12"/>
          </p:nvPr>
        </p:nvSpPr>
        <p:spPr>
          <a:noFill/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de-DE" altLang="de-DE" sz="1400" smtClean="0">
              <a:latin typeface="Arial" charset="0"/>
            </a:endParaRPr>
          </a:p>
        </p:txBody>
      </p:sp>
      <p:sp>
        <p:nvSpPr>
          <p:cNvPr id="77830" name="Foliennummernplatzhalter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de-DE" sz="700" smtClean="0">
                <a:latin typeface="Arial" charset="0"/>
              </a:rPr>
              <a:t>    </a:t>
            </a:r>
            <a:fld id="{4B12CC1E-749D-4593-924B-82FAE2C63C94}" type="slidenum">
              <a:rPr lang="en-US" altLang="de-DE" sz="800" smtClean="0">
                <a:latin typeface="Arial" charset="0"/>
              </a:rPr>
              <a:pPr/>
              <a:t>21</a:t>
            </a:fld>
            <a:endParaRPr lang="en-US" altLang="de-DE" sz="8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898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 smtClean="0"/>
              <a:t>Suche nach Büchern: KVK</a:t>
            </a:r>
            <a:br>
              <a:rPr lang="de-DE" altLang="de-DE" dirty="0" smtClean="0"/>
            </a:br>
            <a:r>
              <a:rPr lang="de-DE" altLang="de-DE" dirty="0" smtClean="0"/>
              <a:t>		</a:t>
            </a:r>
            <a:r>
              <a:rPr lang="de-DE" altLang="de-DE" sz="1200" dirty="0" smtClean="0">
                <a:hlinkClick r:id="rId3"/>
              </a:rPr>
              <a:t>http://www.ubka.uni-karlsruhe.de/kvk.html</a:t>
            </a:r>
            <a:endParaRPr lang="de-DE" altLang="de-DE" sz="1200" dirty="0" smtClean="0"/>
          </a:p>
        </p:txBody>
      </p:sp>
      <p:pic>
        <p:nvPicPr>
          <p:cNvPr id="78851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40" r="33952"/>
          <a:stretch>
            <a:fillRect/>
          </a:stretch>
        </p:blipFill>
        <p:spPr>
          <a:xfrm>
            <a:off x="250825" y="1700808"/>
            <a:ext cx="6337300" cy="4838105"/>
          </a:xfrm>
          <a:ln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8" name="Pfeil nach rechts 7"/>
          <p:cNvSpPr>
            <a:spLocks noChangeArrowheads="1"/>
          </p:cNvSpPr>
          <p:nvPr/>
        </p:nvSpPr>
        <p:spPr bwMode="auto">
          <a:xfrm rot="10800000">
            <a:off x="5292725" y="2492375"/>
            <a:ext cx="360363" cy="193675"/>
          </a:xfrm>
          <a:prstGeom prst="rightArrow">
            <a:avLst>
              <a:gd name="adj1" fmla="val 50000"/>
              <a:gd name="adj2" fmla="val 86073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/>
          <a:lstStyle/>
          <a:p>
            <a:pPr eaLnBrk="0" hangingPunct="0"/>
            <a:endParaRPr lang="de-DE" altLang="de-DE" sz="2400"/>
          </a:p>
        </p:txBody>
      </p:sp>
      <p:sp>
        <p:nvSpPr>
          <p:cNvPr id="76811" name="Rectangle 11"/>
          <p:cNvSpPr>
            <a:spLocks noChangeArrowheads="1"/>
          </p:cNvSpPr>
          <p:nvPr/>
        </p:nvSpPr>
        <p:spPr bwMode="auto">
          <a:xfrm>
            <a:off x="6227763" y="2133600"/>
            <a:ext cx="2735262" cy="8636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>
            <a:lvl1pPr marL="274638" indent="-274638" eaLnBrk="0" hangingPunct="0"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Blip>
                <a:blip r:embed="rId5"/>
              </a:buBlip>
              <a:tabLst>
                <a:tab pos="441325" algn="l"/>
              </a:tabLst>
              <a:defRPr kumimoj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Blip>
                <a:blip r:embed="rId6"/>
              </a:buBlip>
              <a:tabLst>
                <a:tab pos="441325" algn="l"/>
              </a:tabLst>
              <a:defRPr kumimoj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Blip>
                <a:blip r:embed="rId7"/>
              </a:buBlip>
              <a:tabLst>
                <a:tab pos="441325" algn="l"/>
              </a:tabLst>
              <a:defRPr kumimoji="1"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Blip>
                <a:blip r:embed="rId7"/>
              </a:buBlip>
              <a:tabLst>
                <a:tab pos="441325" algn="l"/>
              </a:tabLst>
              <a:defRPr kumimoji="1"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Blip>
                <a:blip r:embed="rId7"/>
              </a:buBlip>
              <a:tabLst>
                <a:tab pos="441325" algn="l"/>
              </a:tabLst>
              <a:defRPr kumimoji="1"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7"/>
              </a:buBlip>
              <a:tabLst>
                <a:tab pos="441325" algn="l"/>
              </a:tabLst>
              <a:defRPr kumimoji="1"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7"/>
              </a:buBlip>
              <a:tabLst>
                <a:tab pos="441325" algn="l"/>
              </a:tabLst>
              <a:defRPr kumimoji="1"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7"/>
              </a:buBlip>
              <a:tabLst>
                <a:tab pos="441325" algn="l"/>
              </a:tabLst>
              <a:defRPr kumimoji="1"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7"/>
              </a:buBlip>
              <a:tabLst>
                <a:tab pos="441325" algn="l"/>
              </a:tabLst>
              <a:defRPr kumimoji="1"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buFont typeface="Monotype Sorts" pitchFamily="2" charset="2"/>
              <a:buNone/>
              <a:defRPr/>
            </a:pPr>
            <a:r>
              <a:rPr kumimoji="0" lang="de-DE" altLang="de-DE" sz="1600" dirty="0" smtClean="0"/>
              <a:t>Suchmöglichkeiten in verschiedenen Kategorien</a:t>
            </a:r>
          </a:p>
          <a:p>
            <a:pPr>
              <a:defRPr/>
            </a:pPr>
            <a:endParaRPr kumimoji="0" lang="de-DE" altLang="de-DE" sz="1600" dirty="0" smtClean="0"/>
          </a:p>
        </p:txBody>
      </p:sp>
      <p:sp>
        <p:nvSpPr>
          <p:cNvPr id="2" name="Pfeil nach rechts 7"/>
          <p:cNvSpPr>
            <a:spLocks noChangeArrowheads="1"/>
          </p:cNvSpPr>
          <p:nvPr/>
        </p:nvSpPr>
        <p:spPr bwMode="auto">
          <a:xfrm rot="10800000">
            <a:off x="5292725" y="4724400"/>
            <a:ext cx="360363" cy="193675"/>
          </a:xfrm>
          <a:prstGeom prst="rightArrow">
            <a:avLst>
              <a:gd name="adj1" fmla="val 50000"/>
              <a:gd name="adj2" fmla="val 86073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/>
          <a:lstStyle/>
          <a:p>
            <a:pPr eaLnBrk="0" hangingPunct="0"/>
            <a:endParaRPr lang="de-DE" altLang="de-DE" sz="2400"/>
          </a:p>
        </p:txBody>
      </p:sp>
      <p:sp>
        <p:nvSpPr>
          <p:cNvPr id="76813" name="Rectangle 13"/>
          <p:cNvSpPr>
            <a:spLocks noChangeArrowheads="1"/>
          </p:cNvSpPr>
          <p:nvPr/>
        </p:nvSpPr>
        <p:spPr bwMode="auto">
          <a:xfrm>
            <a:off x="6227763" y="4365625"/>
            <a:ext cx="2735262" cy="8636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>
            <a:lvl1pPr marL="274638" indent="-274638" eaLnBrk="0" hangingPunct="0"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Blip>
                <a:blip r:embed="rId5"/>
              </a:buBlip>
              <a:tabLst>
                <a:tab pos="441325" algn="l"/>
              </a:tabLst>
              <a:defRPr kumimoj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Blip>
                <a:blip r:embed="rId6"/>
              </a:buBlip>
              <a:tabLst>
                <a:tab pos="441325" algn="l"/>
              </a:tabLst>
              <a:defRPr kumimoj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Blip>
                <a:blip r:embed="rId7"/>
              </a:buBlip>
              <a:tabLst>
                <a:tab pos="441325" algn="l"/>
              </a:tabLst>
              <a:defRPr kumimoji="1"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Blip>
                <a:blip r:embed="rId7"/>
              </a:buBlip>
              <a:tabLst>
                <a:tab pos="441325" algn="l"/>
              </a:tabLst>
              <a:defRPr kumimoji="1"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Blip>
                <a:blip r:embed="rId7"/>
              </a:buBlip>
              <a:tabLst>
                <a:tab pos="441325" algn="l"/>
              </a:tabLst>
              <a:defRPr kumimoji="1"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7"/>
              </a:buBlip>
              <a:tabLst>
                <a:tab pos="441325" algn="l"/>
              </a:tabLst>
              <a:defRPr kumimoji="1"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7"/>
              </a:buBlip>
              <a:tabLst>
                <a:tab pos="441325" algn="l"/>
              </a:tabLst>
              <a:defRPr kumimoji="1"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7"/>
              </a:buBlip>
              <a:tabLst>
                <a:tab pos="441325" algn="l"/>
              </a:tabLst>
              <a:defRPr kumimoji="1"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7"/>
              </a:buBlip>
              <a:tabLst>
                <a:tab pos="441325" algn="l"/>
              </a:tabLst>
              <a:defRPr kumimoji="1"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buFont typeface="Monotype Sorts" pitchFamily="2" charset="2"/>
              <a:buNone/>
              <a:defRPr/>
            </a:pPr>
            <a:r>
              <a:rPr kumimoji="0" lang="de-DE" altLang="de-DE" sz="1600" dirty="0" smtClean="0"/>
              <a:t>Gleichzeitige Suche in allen wichtigen Bibliotheken weltweit</a:t>
            </a:r>
          </a:p>
          <a:p>
            <a:pPr>
              <a:defRPr/>
            </a:pPr>
            <a:endParaRPr kumimoji="0" lang="de-DE" altLang="de-DE" sz="1600" dirty="0" smtClean="0"/>
          </a:p>
        </p:txBody>
      </p:sp>
      <p:sp>
        <p:nvSpPr>
          <p:cNvPr id="78860" name="Fußzeilenplatzhalter 2"/>
          <p:cNvSpPr>
            <a:spLocks noGrp="1"/>
          </p:cNvSpPr>
          <p:nvPr>
            <p:ph type="ftr" sz="quarter" idx="12"/>
          </p:nvPr>
        </p:nvSpPr>
        <p:spPr>
          <a:noFill/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de-DE" altLang="de-DE" sz="1400" smtClean="0">
              <a:latin typeface="Arial" charset="0"/>
            </a:endParaRPr>
          </a:p>
        </p:txBody>
      </p:sp>
      <p:sp>
        <p:nvSpPr>
          <p:cNvPr id="78861" name="Foliennummernplatzhalt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de-DE" sz="700" smtClean="0">
                <a:latin typeface="Arial" charset="0"/>
              </a:rPr>
              <a:t>    </a:t>
            </a:r>
            <a:fld id="{B95C85FC-BE23-405A-9036-2D0DDBB9BC94}" type="slidenum">
              <a:rPr lang="en-US" altLang="de-DE" sz="800" smtClean="0">
                <a:latin typeface="Arial" charset="0"/>
              </a:rPr>
              <a:pPr/>
              <a:t>22</a:t>
            </a:fld>
            <a:endParaRPr lang="en-US" altLang="de-DE" sz="8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579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6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6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44624"/>
            <a:ext cx="6370638" cy="1872207"/>
          </a:xfrm>
        </p:spPr>
        <p:txBody>
          <a:bodyPr/>
          <a:lstStyle/>
          <a:p>
            <a:r>
              <a:rPr lang="de-DE" altLang="de-DE" dirty="0" smtClean="0"/>
              <a:t>Suche nach Zeitschrifteninhalten: EZB</a:t>
            </a:r>
            <a:br>
              <a:rPr lang="de-DE" altLang="de-DE" dirty="0" smtClean="0"/>
            </a:br>
            <a:r>
              <a:rPr lang="de-DE" altLang="de-DE" dirty="0" smtClean="0"/>
              <a:t>		</a:t>
            </a:r>
            <a:r>
              <a:rPr lang="de-DE" altLang="de-DE" sz="1200" dirty="0" smtClean="0">
                <a:hlinkClick r:id="rId3"/>
              </a:rPr>
              <a:t>http://rzblx1.uni-regensburg.de/ezeit/</a:t>
            </a:r>
            <a:endParaRPr lang="de-DE" altLang="de-DE" sz="1200" dirty="0" smtClean="0"/>
          </a:p>
        </p:txBody>
      </p:sp>
      <p:pic>
        <p:nvPicPr>
          <p:cNvPr id="79875" name="Inhaltsplatzhalter 2" descr="Elektronische Zeitschriftenbibliothek - Mozilla Firefox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67"/>
          <a:stretch>
            <a:fillRect/>
          </a:stretch>
        </p:blipFill>
        <p:spPr>
          <a:xfrm>
            <a:off x="323850" y="1196975"/>
            <a:ext cx="8591550" cy="4194175"/>
          </a:xfrm>
          <a:ln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8" name="Pfeil nach rechts 7"/>
          <p:cNvSpPr>
            <a:spLocks noChangeArrowheads="1"/>
          </p:cNvSpPr>
          <p:nvPr/>
        </p:nvSpPr>
        <p:spPr bwMode="auto">
          <a:xfrm rot="10800000">
            <a:off x="5795963" y="1484313"/>
            <a:ext cx="360362" cy="193675"/>
          </a:xfrm>
          <a:prstGeom prst="rightArrow">
            <a:avLst>
              <a:gd name="adj1" fmla="val 50000"/>
              <a:gd name="adj2" fmla="val 86072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/>
          <a:lstStyle/>
          <a:p>
            <a:pPr eaLnBrk="0" hangingPunct="0"/>
            <a:endParaRPr lang="de-DE" altLang="de-DE" sz="2400"/>
          </a:p>
        </p:txBody>
      </p:sp>
      <p:sp>
        <p:nvSpPr>
          <p:cNvPr id="77837" name="Rectangle 13"/>
          <p:cNvSpPr>
            <a:spLocks noChangeArrowheads="1"/>
          </p:cNvSpPr>
          <p:nvPr/>
        </p:nvSpPr>
        <p:spPr bwMode="auto">
          <a:xfrm>
            <a:off x="6227763" y="1125538"/>
            <a:ext cx="2735262" cy="8636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>
            <a:lvl1pPr marL="274638" indent="-274638" eaLnBrk="0" hangingPunct="0"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Blip>
                <a:blip r:embed="rId5"/>
              </a:buBlip>
              <a:tabLst>
                <a:tab pos="441325" algn="l"/>
              </a:tabLst>
              <a:defRPr kumimoj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Blip>
                <a:blip r:embed="rId6"/>
              </a:buBlip>
              <a:tabLst>
                <a:tab pos="441325" algn="l"/>
              </a:tabLst>
              <a:defRPr kumimoj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Blip>
                <a:blip r:embed="rId7"/>
              </a:buBlip>
              <a:tabLst>
                <a:tab pos="441325" algn="l"/>
              </a:tabLst>
              <a:defRPr kumimoji="1"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Blip>
                <a:blip r:embed="rId7"/>
              </a:buBlip>
              <a:tabLst>
                <a:tab pos="441325" algn="l"/>
              </a:tabLst>
              <a:defRPr kumimoji="1"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Blip>
                <a:blip r:embed="rId7"/>
              </a:buBlip>
              <a:tabLst>
                <a:tab pos="441325" algn="l"/>
              </a:tabLst>
              <a:defRPr kumimoji="1"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7"/>
              </a:buBlip>
              <a:tabLst>
                <a:tab pos="441325" algn="l"/>
              </a:tabLst>
              <a:defRPr kumimoji="1"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7"/>
              </a:buBlip>
              <a:tabLst>
                <a:tab pos="441325" algn="l"/>
              </a:tabLst>
              <a:defRPr kumimoji="1"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7"/>
              </a:buBlip>
              <a:tabLst>
                <a:tab pos="441325" algn="l"/>
              </a:tabLst>
              <a:defRPr kumimoji="1"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7"/>
              </a:buBlip>
              <a:tabLst>
                <a:tab pos="441325" algn="l"/>
              </a:tabLst>
              <a:defRPr kumimoji="1"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buFont typeface="Monotype Sorts" pitchFamily="2" charset="2"/>
              <a:buNone/>
              <a:defRPr/>
            </a:pPr>
            <a:r>
              <a:rPr kumimoji="0" lang="de-DE" altLang="de-DE" sz="1600" dirty="0" smtClean="0"/>
              <a:t>Zeitschrifteninhalte aus den großen dt. Universitätsbibliotheken</a:t>
            </a:r>
          </a:p>
          <a:p>
            <a:pPr>
              <a:defRPr/>
            </a:pPr>
            <a:endParaRPr kumimoji="0" lang="de-DE" altLang="de-DE" sz="1600" dirty="0" smtClean="0"/>
          </a:p>
        </p:txBody>
      </p:sp>
      <p:sp>
        <p:nvSpPr>
          <p:cNvPr id="2" name="Pfeil nach rechts 7"/>
          <p:cNvSpPr>
            <a:spLocks noChangeArrowheads="1"/>
          </p:cNvSpPr>
          <p:nvPr/>
        </p:nvSpPr>
        <p:spPr bwMode="auto">
          <a:xfrm rot="10800000">
            <a:off x="5795963" y="3859213"/>
            <a:ext cx="360362" cy="193675"/>
          </a:xfrm>
          <a:prstGeom prst="rightArrow">
            <a:avLst>
              <a:gd name="adj1" fmla="val 50000"/>
              <a:gd name="adj2" fmla="val 86072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/>
          <a:lstStyle/>
          <a:p>
            <a:pPr eaLnBrk="0" hangingPunct="0"/>
            <a:endParaRPr lang="de-DE" altLang="de-DE" sz="2400"/>
          </a:p>
        </p:txBody>
      </p:sp>
      <p:sp>
        <p:nvSpPr>
          <p:cNvPr id="77839" name="Rectangle 15"/>
          <p:cNvSpPr>
            <a:spLocks noChangeArrowheads="1"/>
          </p:cNvSpPr>
          <p:nvPr/>
        </p:nvSpPr>
        <p:spPr bwMode="auto">
          <a:xfrm>
            <a:off x="6227763" y="3500438"/>
            <a:ext cx="2735262" cy="158432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>
            <a:lvl1pPr marL="274638" indent="-274638" eaLnBrk="0" hangingPunct="0"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Blip>
                <a:blip r:embed="rId5"/>
              </a:buBlip>
              <a:tabLst>
                <a:tab pos="441325" algn="l"/>
              </a:tabLst>
              <a:defRPr kumimoj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Blip>
                <a:blip r:embed="rId6"/>
              </a:buBlip>
              <a:tabLst>
                <a:tab pos="441325" algn="l"/>
              </a:tabLst>
              <a:defRPr kumimoj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Blip>
                <a:blip r:embed="rId7"/>
              </a:buBlip>
              <a:tabLst>
                <a:tab pos="441325" algn="l"/>
              </a:tabLst>
              <a:defRPr kumimoji="1"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Blip>
                <a:blip r:embed="rId7"/>
              </a:buBlip>
              <a:tabLst>
                <a:tab pos="441325" algn="l"/>
              </a:tabLst>
              <a:defRPr kumimoji="1"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Blip>
                <a:blip r:embed="rId7"/>
              </a:buBlip>
              <a:tabLst>
                <a:tab pos="441325" algn="l"/>
              </a:tabLst>
              <a:defRPr kumimoji="1"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7"/>
              </a:buBlip>
              <a:tabLst>
                <a:tab pos="441325" algn="l"/>
              </a:tabLst>
              <a:defRPr kumimoji="1"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7"/>
              </a:buBlip>
              <a:tabLst>
                <a:tab pos="441325" algn="l"/>
              </a:tabLst>
              <a:defRPr kumimoji="1"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7"/>
              </a:buBlip>
              <a:tabLst>
                <a:tab pos="441325" algn="l"/>
              </a:tabLst>
              <a:defRPr kumimoji="1"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7"/>
              </a:buBlip>
              <a:tabLst>
                <a:tab pos="441325" algn="l"/>
              </a:tabLst>
              <a:defRPr kumimoji="1"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buFont typeface="Monotype Sorts" pitchFamily="2" charset="2"/>
              <a:buNone/>
              <a:defRPr/>
            </a:pPr>
            <a:r>
              <a:rPr kumimoji="0" lang="de-DE" altLang="de-DE" sz="1600" dirty="0" smtClean="0"/>
              <a:t>Alphabetische Auflistung der ausgewerteten Zeitschriften zum Thema Wirtschaftswissenschaften</a:t>
            </a:r>
          </a:p>
          <a:p>
            <a:pPr>
              <a:buFont typeface="Monotype Sorts" pitchFamily="2" charset="2"/>
              <a:buNone/>
              <a:defRPr/>
            </a:pPr>
            <a:endParaRPr kumimoji="0" lang="de-DE" altLang="de-DE" sz="1600" dirty="0" smtClean="0"/>
          </a:p>
          <a:p>
            <a:pPr>
              <a:defRPr/>
            </a:pPr>
            <a:endParaRPr kumimoji="0" lang="de-DE" altLang="de-DE" sz="1600" dirty="0" smtClean="0"/>
          </a:p>
        </p:txBody>
      </p:sp>
      <p:sp>
        <p:nvSpPr>
          <p:cNvPr id="79884" name="Fußzeilenplatzhalter 2"/>
          <p:cNvSpPr>
            <a:spLocks noGrp="1"/>
          </p:cNvSpPr>
          <p:nvPr>
            <p:ph type="ftr" sz="quarter" idx="12"/>
          </p:nvPr>
        </p:nvSpPr>
        <p:spPr>
          <a:noFill/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de-DE" altLang="de-DE" sz="1400" smtClean="0">
              <a:latin typeface="Arial" charset="0"/>
            </a:endParaRPr>
          </a:p>
        </p:txBody>
      </p:sp>
      <p:sp>
        <p:nvSpPr>
          <p:cNvPr id="79885" name="Foliennummernplatzhalt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de-DE" sz="700" smtClean="0">
                <a:latin typeface="Arial" charset="0"/>
              </a:rPr>
              <a:t>    </a:t>
            </a:r>
            <a:fld id="{62D4A01F-F9A5-45C1-B9F1-99C4F3FB9A4E}" type="slidenum">
              <a:rPr lang="en-US" altLang="de-DE" sz="800" smtClean="0">
                <a:latin typeface="Arial" charset="0"/>
              </a:rPr>
              <a:pPr/>
              <a:t>23</a:t>
            </a:fld>
            <a:endParaRPr lang="en-US" altLang="de-DE" sz="8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6656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7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7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 smtClean="0"/>
              <a:t>Suche nach Zeitschrifteninhalten</a:t>
            </a:r>
            <a:br>
              <a:rPr lang="de-DE" altLang="de-DE" dirty="0" smtClean="0"/>
            </a:br>
            <a:r>
              <a:rPr lang="de-DE" altLang="de-DE" dirty="0" smtClean="0"/>
              <a:t> 		(Elektronischer Zeitschriftenkatalog)</a:t>
            </a:r>
          </a:p>
        </p:txBody>
      </p:sp>
      <p:pic>
        <p:nvPicPr>
          <p:cNvPr id="80899" name="Inhaltsplatzhalter 4" descr="Elektronische Zeitschriftenbibliothek - Mozilla Firefox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052513"/>
            <a:ext cx="8591550" cy="5176837"/>
          </a:xfrm>
          <a:ln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8" name="Pfeil nach rechts 7"/>
          <p:cNvSpPr>
            <a:spLocks noChangeArrowheads="1"/>
          </p:cNvSpPr>
          <p:nvPr/>
        </p:nvSpPr>
        <p:spPr bwMode="auto">
          <a:xfrm rot="10800000">
            <a:off x="5795963" y="4435475"/>
            <a:ext cx="360362" cy="193675"/>
          </a:xfrm>
          <a:prstGeom prst="rightArrow">
            <a:avLst>
              <a:gd name="adj1" fmla="val 50000"/>
              <a:gd name="adj2" fmla="val 86072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/>
          <a:lstStyle/>
          <a:p>
            <a:pPr eaLnBrk="0" hangingPunct="0"/>
            <a:endParaRPr lang="de-DE" altLang="de-DE" sz="2400"/>
          </a:p>
        </p:txBody>
      </p:sp>
      <p:sp>
        <p:nvSpPr>
          <p:cNvPr id="78857" name="Rectangle 9"/>
          <p:cNvSpPr>
            <a:spLocks noChangeArrowheads="1"/>
          </p:cNvSpPr>
          <p:nvPr/>
        </p:nvSpPr>
        <p:spPr bwMode="auto">
          <a:xfrm>
            <a:off x="6227763" y="4076700"/>
            <a:ext cx="2735262" cy="158432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>
            <a:lvl1pPr marL="274638" indent="-274638" eaLnBrk="0" hangingPunct="0"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Blip>
                <a:blip r:embed="rId3"/>
              </a:buBlip>
              <a:tabLst>
                <a:tab pos="441325" algn="l"/>
              </a:tabLst>
              <a:defRPr kumimoj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Blip>
                <a:blip r:embed="rId4"/>
              </a:buBlip>
              <a:tabLst>
                <a:tab pos="441325" algn="l"/>
              </a:tabLst>
              <a:defRPr kumimoj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Blip>
                <a:blip r:embed="rId5"/>
              </a:buBlip>
              <a:tabLst>
                <a:tab pos="441325" algn="l"/>
              </a:tabLst>
              <a:defRPr kumimoji="1"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Blip>
                <a:blip r:embed="rId5"/>
              </a:buBlip>
              <a:tabLst>
                <a:tab pos="441325" algn="l"/>
              </a:tabLst>
              <a:defRPr kumimoji="1"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Blip>
                <a:blip r:embed="rId5"/>
              </a:buBlip>
              <a:tabLst>
                <a:tab pos="441325" algn="l"/>
              </a:tabLst>
              <a:defRPr kumimoji="1"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5"/>
              </a:buBlip>
              <a:tabLst>
                <a:tab pos="441325" algn="l"/>
              </a:tabLst>
              <a:defRPr kumimoji="1"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5"/>
              </a:buBlip>
              <a:tabLst>
                <a:tab pos="441325" algn="l"/>
              </a:tabLst>
              <a:defRPr kumimoji="1"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5"/>
              </a:buBlip>
              <a:tabLst>
                <a:tab pos="441325" algn="l"/>
              </a:tabLst>
              <a:defRPr kumimoji="1"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5"/>
              </a:buBlip>
              <a:tabLst>
                <a:tab pos="441325" algn="l"/>
              </a:tabLst>
              <a:defRPr kumimoji="1"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buFont typeface="Monotype Sorts" pitchFamily="2" charset="2"/>
              <a:buNone/>
              <a:defRPr/>
            </a:pPr>
            <a:r>
              <a:rPr kumimoji="0" lang="de-DE" altLang="de-DE" sz="1600" dirty="0" smtClean="0"/>
              <a:t>Kostenfreie Veröffentlichungen der Bundesanstalt für Finanzdienstleistungs-aufsicht</a:t>
            </a:r>
          </a:p>
          <a:p>
            <a:pPr>
              <a:buFont typeface="Monotype Sorts" pitchFamily="2" charset="2"/>
              <a:buNone/>
              <a:defRPr/>
            </a:pPr>
            <a:endParaRPr kumimoji="0" lang="de-DE" altLang="de-DE" sz="1600" dirty="0" smtClean="0"/>
          </a:p>
          <a:p>
            <a:pPr>
              <a:defRPr/>
            </a:pPr>
            <a:endParaRPr kumimoji="0" lang="de-DE" altLang="de-DE" sz="1600" dirty="0" smtClean="0"/>
          </a:p>
        </p:txBody>
      </p:sp>
      <p:sp>
        <p:nvSpPr>
          <p:cNvPr id="80904" name="Fußzeilenplatzhalter 1"/>
          <p:cNvSpPr>
            <a:spLocks noGrp="1"/>
          </p:cNvSpPr>
          <p:nvPr>
            <p:ph type="ftr" sz="quarter" idx="12"/>
          </p:nvPr>
        </p:nvSpPr>
        <p:spPr>
          <a:noFill/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de-DE" altLang="de-DE" sz="1400" smtClean="0">
              <a:latin typeface="Arial" charset="0"/>
            </a:endParaRPr>
          </a:p>
        </p:txBody>
      </p:sp>
      <p:sp>
        <p:nvSpPr>
          <p:cNvPr id="80905" name="Foliennummernplatzhalter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de-DE" sz="700" smtClean="0">
                <a:latin typeface="Arial" charset="0"/>
              </a:rPr>
              <a:t>    </a:t>
            </a:r>
            <a:fld id="{7F9834BB-5A8A-4656-BE50-D21BBB3C7AB2}" type="slidenum">
              <a:rPr lang="en-US" altLang="de-DE" sz="800" smtClean="0">
                <a:latin typeface="Arial" charset="0"/>
              </a:rPr>
              <a:pPr/>
              <a:t>24</a:t>
            </a:fld>
            <a:endParaRPr lang="en-US" altLang="de-DE" sz="8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39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8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 smtClean="0"/>
              <a:t>Suche nach Zeitschrifteninhalten</a:t>
            </a:r>
          </a:p>
        </p:txBody>
      </p:sp>
      <p:pic>
        <p:nvPicPr>
          <p:cNvPr id="3" name="Inhaltsplatzhalter 2" descr="BaFin - BaFinJournal: alle Ausgaben - BaFinJournal, Ausgabe Oktober 2013 - Mozilla Firefox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850" y="1268413"/>
            <a:ext cx="8591550" cy="4960937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Pfeil nach rechts 7"/>
          <p:cNvSpPr>
            <a:spLocks noChangeArrowheads="1"/>
          </p:cNvSpPr>
          <p:nvPr/>
        </p:nvSpPr>
        <p:spPr bwMode="auto">
          <a:xfrm rot="10800000">
            <a:off x="5795963" y="3930650"/>
            <a:ext cx="360362" cy="193675"/>
          </a:xfrm>
          <a:prstGeom prst="rightArrow">
            <a:avLst>
              <a:gd name="adj1" fmla="val 50000"/>
              <a:gd name="adj2" fmla="val 86072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/>
          <a:lstStyle/>
          <a:p>
            <a:pPr eaLnBrk="0" hangingPunct="0"/>
            <a:endParaRPr lang="de-DE" altLang="de-DE" sz="2400"/>
          </a:p>
        </p:txBody>
      </p:sp>
      <p:sp>
        <p:nvSpPr>
          <p:cNvPr id="79881" name="Rectangle 9"/>
          <p:cNvSpPr>
            <a:spLocks noChangeArrowheads="1"/>
          </p:cNvSpPr>
          <p:nvPr/>
        </p:nvSpPr>
        <p:spPr bwMode="auto">
          <a:xfrm>
            <a:off x="6227763" y="3716338"/>
            <a:ext cx="2735262" cy="6477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>
            <a:lvl1pPr marL="274638" indent="-274638" eaLnBrk="0" hangingPunct="0"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Blip>
                <a:blip r:embed="rId3"/>
              </a:buBlip>
              <a:tabLst>
                <a:tab pos="441325" algn="l"/>
              </a:tabLst>
              <a:defRPr kumimoj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Blip>
                <a:blip r:embed="rId4"/>
              </a:buBlip>
              <a:tabLst>
                <a:tab pos="441325" algn="l"/>
              </a:tabLst>
              <a:defRPr kumimoj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Blip>
                <a:blip r:embed="rId5"/>
              </a:buBlip>
              <a:tabLst>
                <a:tab pos="441325" algn="l"/>
              </a:tabLst>
              <a:defRPr kumimoji="1"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Blip>
                <a:blip r:embed="rId5"/>
              </a:buBlip>
              <a:tabLst>
                <a:tab pos="441325" algn="l"/>
              </a:tabLst>
              <a:defRPr kumimoji="1"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Blip>
                <a:blip r:embed="rId5"/>
              </a:buBlip>
              <a:tabLst>
                <a:tab pos="441325" algn="l"/>
              </a:tabLst>
              <a:defRPr kumimoji="1"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5"/>
              </a:buBlip>
              <a:tabLst>
                <a:tab pos="441325" algn="l"/>
              </a:tabLst>
              <a:defRPr kumimoji="1"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5"/>
              </a:buBlip>
              <a:tabLst>
                <a:tab pos="441325" algn="l"/>
              </a:tabLst>
              <a:defRPr kumimoji="1"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5"/>
              </a:buBlip>
              <a:tabLst>
                <a:tab pos="441325" algn="l"/>
              </a:tabLst>
              <a:defRPr kumimoji="1"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5"/>
              </a:buBlip>
              <a:tabLst>
                <a:tab pos="441325" algn="l"/>
              </a:tabLst>
              <a:defRPr kumimoji="1"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buFont typeface="Monotype Sorts" pitchFamily="2" charset="2"/>
              <a:buNone/>
              <a:defRPr/>
            </a:pPr>
            <a:r>
              <a:rPr kumimoji="0" lang="de-DE" altLang="de-DE" sz="1600" dirty="0" smtClean="0"/>
              <a:t>Inhaltsangabe der aktuellen Ausgabe</a:t>
            </a:r>
          </a:p>
          <a:p>
            <a:pPr>
              <a:buFont typeface="Monotype Sorts" pitchFamily="2" charset="2"/>
              <a:buNone/>
              <a:defRPr/>
            </a:pPr>
            <a:endParaRPr kumimoji="0" lang="de-DE" altLang="de-DE" sz="1600" dirty="0" smtClean="0"/>
          </a:p>
          <a:p>
            <a:pPr>
              <a:defRPr/>
            </a:pPr>
            <a:endParaRPr kumimoji="0" lang="de-DE" altLang="de-DE" sz="1600" dirty="0" smtClean="0"/>
          </a:p>
        </p:txBody>
      </p:sp>
      <p:sp>
        <p:nvSpPr>
          <p:cNvPr id="81928" name="Fußzeilenplatzhalter 1"/>
          <p:cNvSpPr>
            <a:spLocks noGrp="1"/>
          </p:cNvSpPr>
          <p:nvPr>
            <p:ph type="ftr" sz="quarter" idx="12"/>
          </p:nvPr>
        </p:nvSpPr>
        <p:spPr>
          <a:noFill/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de-DE" altLang="de-DE" sz="1400" smtClean="0">
              <a:latin typeface="Arial" charset="0"/>
            </a:endParaRPr>
          </a:p>
        </p:txBody>
      </p:sp>
      <p:sp>
        <p:nvSpPr>
          <p:cNvPr id="81929" name="Foliennummernplatzhalt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93BF0DEC-00D9-4585-9B45-CB9031575329}" type="slidenum">
              <a:rPr lang="en-US" altLang="de-DE" sz="800" smtClean="0">
                <a:latin typeface="Arial" charset="0"/>
              </a:rPr>
              <a:pPr/>
              <a:t>25</a:t>
            </a:fld>
            <a:endParaRPr lang="en-US" altLang="de-DE" sz="8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423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9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585217"/>
            <a:ext cx="6370638" cy="899567"/>
          </a:xfrm>
        </p:spPr>
        <p:txBody>
          <a:bodyPr/>
          <a:lstStyle/>
          <a:p>
            <a:r>
              <a:rPr lang="de-DE" altLang="de-DE" dirty="0" smtClean="0"/>
              <a:t>Suche nach Nachrichten aus der Wirtschaft	</a:t>
            </a:r>
            <a:r>
              <a:rPr lang="de-DE" altLang="de-DE" sz="1000" dirty="0">
                <a:hlinkClick r:id="rId3"/>
              </a:rPr>
              <a:t>https://www.ub.uni-frankfurt.de/bruw/links.html</a:t>
            </a:r>
            <a:r>
              <a:rPr lang="de-DE" altLang="de-DE" sz="1000" dirty="0" smtClean="0">
                <a:hlinkClick r:id="rId3"/>
              </a:rPr>
              <a:t>	</a:t>
            </a:r>
            <a:r>
              <a:rPr lang="de-DE" altLang="de-DE" sz="1200" dirty="0" smtClean="0"/>
              <a:t>	</a:t>
            </a:r>
          </a:p>
        </p:txBody>
      </p:sp>
      <p:sp>
        <p:nvSpPr>
          <p:cNvPr id="82948" name="Fußzeilenplatzhalter 1"/>
          <p:cNvSpPr>
            <a:spLocks noGrp="1"/>
          </p:cNvSpPr>
          <p:nvPr>
            <p:ph type="ftr" sz="quarter" idx="12"/>
          </p:nvPr>
        </p:nvSpPr>
        <p:spPr>
          <a:noFill/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de-DE" altLang="de-DE" sz="1400" smtClean="0">
              <a:latin typeface="Arial" charset="0"/>
            </a:endParaRPr>
          </a:p>
        </p:txBody>
      </p:sp>
      <p:sp>
        <p:nvSpPr>
          <p:cNvPr id="82949" name="Foliennummernplatzhalter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9492617-B8D7-430F-836D-D9B163C8EAF4}" type="slidenum">
              <a:rPr lang="en-US" altLang="de-DE" sz="800" smtClean="0">
                <a:latin typeface="Arial" charset="0"/>
              </a:rPr>
              <a:pPr/>
              <a:t>26</a:t>
            </a:fld>
            <a:endParaRPr lang="en-US" altLang="de-DE" sz="800" smtClean="0">
              <a:latin typeface="Arial" charset="0"/>
            </a:endParaRPr>
          </a:p>
        </p:txBody>
      </p:sp>
      <p:pic>
        <p:nvPicPr>
          <p:cNvPr id="3" name="Inhaltsplatzhalter 2" descr="BRuW: Internetquellen zur Wirtschaftswissenschaft - Mozilla Firefox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95" y="1798638"/>
            <a:ext cx="8303822" cy="4498975"/>
          </a:xfrm>
        </p:spPr>
      </p:pic>
    </p:spTree>
    <p:extLst>
      <p:ext uri="{BB962C8B-B14F-4D97-AF65-F5344CB8AC3E}">
        <p14:creationId xmlns:p14="http://schemas.microsoft.com/office/powerpoint/2010/main" val="3328238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 err="1" smtClean="0"/>
              <a:t>RePEc</a:t>
            </a:r>
            <a:r>
              <a:rPr lang="de-DE" altLang="de-DE" dirty="0" smtClean="0"/>
              <a:t> (</a:t>
            </a:r>
            <a:r>
              <a:rPr lang="de-DE" altLang="de-DE" dirty="0" err="1" smtClean="0"/>
              <a:t>Reserach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papers</a:t>
            </a:r>
            <a:r>
              <a:rPr lang="de-DE" altLang="de-DE" dirty="0" smtClean="0"/>
              <a:t> in </a:t>
            </a:r>
            <a:r>
              <a:rPr lang="de-DE" altLang="de-DE" dirty="0" err="1" smtClean="0"/>
              <a:t>economics</a:t>
            </a:r>
            <a:r>
              <a:rPr lang="de-DE" altLang="de-DE" dirty="0" smtClean="0"/>
              <a:t>)</a:t>
            </a:r>
            <a:br>
              <a:rPr lang="de-DE" altLang="de-DE" dirty="0" smtClean="0"/>
            </a:br>
            <a:r>
              <a:rPr lang="de-DE" altLang="de-DE" dirty="0" smtClean="0"/>
              <a:t>		</a:t>
            </a:r>
            <a:r>
              <a:rPr lang="de-DE" altLang="de-DE" sz="1200" dirty="0" smtClean="0">
                <a:hlinkClick r:id="rId3"/>
              </a:rPr>
              <a:t>http://repec.org/</a:t>
            </a:r>
            <a:endParaRPr lang="de-DE" altLang="de-DE" sz="1200" dirty="0" smtClean="0"/>
          </a:p>
        </p:txBody>
      </p:sp>
      <p:pic>
        <p:nvPicPr>
          <p:cNvPr id="3" name="Inhaltsplatzhalter 2" descr="RePEc: Research Papers in Economics - Mozilla Firefox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23850" y="1543050"/>
            <a:ext cx="8591550" cy="4686300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3972" name="Fußzeilenplatzhalter 1"/>
          <p:cNvSpPr>
            <a:spLocks noGrp="1"/>
          </p:cNvSpPr>
          <p:nvPr>
            <p:ph type="ftr" sz="quarter" idx="12"/>
          </p:nvPr>
        </p:nvSpPr>
        <p:spPr>
          <a:noFill/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de-DE" altLang="de-DE" sz="1400" smtClean="0">
              <a:latin typeface="Arial" charset="0"/>
            </a:endParaRPr>
          </a:p>
        </p:txBody>
      </p:sp>
      <p:sp>
        <p:nvSpPr>
          <p:cNvPr id="83973" name="Foliennummernplatzhalt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C412255F-EB30-4215-889E-7197D2B77636}" type="slidenum">
              <a:rPr lang="en-US" altLang="de-DE" sz="800" smtClean="0">
                <a:latin typeface="Arial" charset="0"/>
              </a:rPr>
              <a:pPr/>
              <a:t>27</a:t>
            </a:fld>
            <a:endParaRPr lang="en-US" altLang="de-DE" sz="8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03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 err="1" smtClean="0"/>
              <a:t>RePEc</a:t>
            </a:r>
            <a:r>
              <a:rPr lang="de-DE" altLang="de-DE" dirty="0" smtClean="0"/>
              <a:t> (</a:t>
            </a:r>
            <a:r>
              <a:rPr lang="de-DE" altLang="de-DE" dirty="0" err="1" smtClean="0"/>
              <a:t>Reserach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papers</a:t>
            </a:r>
            <a:r>
              <a:rPr lang="de-DE" altLang="de-DE" dirty="0" smtClean="0"/>
              <a:t> in </a:t>
            </a:r>
            <a:r>
              <a:rPr lang="de-DE" altLang="de-DE" dirty="0" err="1" smtClean="0"/>
              <a:t>economics</a:t>
            </a:r>
            <a:r>
              <a:rPr lang="de-DE" altLang="de-DE" dirty="0" smtClean="0"/>
              <a:t>)</a:t>
            </a:r>
            <a:br>
              <a:rPr lang="de-DE" altLang="de-DE" dirty="0" smtClean="0"/>
            </a:br>
            <a:r>
              <a:rPr lang="de-DE" altLang="de-DE" dirty="0" smtClean="0"/>
              <a:t>		</a:t>
            </a:r>
            <a:r>
              <a:rPr lang="de-DE" altLang="de-DE" sz="1200" dirty="0" smtClean="0">
                <a:hlinkClick r:id="rId3"/>
              </a:rPr>
              <a:t>http://repec.org/</a:t>
            </a:r>
            <a:endParaRPr lang="de-DE" altLang="de-DE" sz="1200" dirty="0" smtClean="0"/>
          </a:p>
        </p:txBody>
      </p:sp>
      <p:sp>
        <p:nvSpPr>
          <p:cNvPr id="84995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altLang="de-DE" sz="1400" b="1" smtClean="0">
                <a:hlinkClick r:id="rId4"/>
              </a:rPr>
              <a:t>http://ideas.repec.org/p/lev/wrkpap/wp_721.html</a:t>
            </a:r>
            <a:endParaRPr lang="de-DE" altLang="de-DE" sz="1400" b="1" smtClean="0"/>
          </a:p>
          <a:p>
            <a:endParaRPr lang="de-DE" altLang="de-DE" sz="1400" b="1" smtClean="0"/>
          </a:p>
          <a:p>
            <a:endParaRPr lang="de-DE" altLang="de-DE" sz="1400" b="1" smtClean="0"/>
          </a:p>
        </p:txBody>
      </p:sp>
      <p:pic>
        <p:nvPicPr>
          <p:cNvPr id="4" name="Grafik 3" descr="The Euro Debt Crisis and Germany's Euro Trilemma - Mozilla Firefox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557338"/>
            <a:ext cx="9144000" cy="4365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4997" name="Fußzeilenplatzhalter 1"/>
          <p:cNvSpPr>
            <a:spLocks noGrp="1"/>
          </p:cNvSpPr>
          <p:nvPr>
            <p:ph type="ftr" sz="quarter" idx="12"/>
          </p:nvPr>
        </p:nvSpPr>
        <p:spPr>
          <a:noFill/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de-DE" altLang="de-DE" sz="1400" smtClean="0">
              <a:latin typeface="Arial" charset="0"/>
            </a:endParaRPr>
          </a:p>
        </p:txBody>
      </p:sp>
      <p:sp>
        <p:nvSpPr>
          <p:cNvPr id="84998" name="Foliennummernplatzhalter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EC7D310-C161-4624-8A3C-778F3D168451}" type="slidenum">
              <a:rPr lang="en-US" altLang="de-DE" sz="800" smtClean="0">
                <a:latin typeface="Arial" charset="0"/>
              </a:rPr>
              <a:pPr/>
              <a:t>28</a:t>
            </a:fld>
            <a:endParaRPr lang="en-US" altLang="de-DE" sz="8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17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 smtClean="0"/>
              <a:t>Frei verfügbare Adress- und</a:t>
            </a:r>
            <a:br>
              <a:rPr lang="de-DE" altLang="de-DE" dirty="0" smtClean="0"/>
            </a:br>
            <a:r>
              <a:rPr lang="de-DE" altLang="de-DE" dirty="0" smtClean="0"/>
              <a:t>Firmenverzeichnisse</a:t>
            </a:r>
          </a:p>
        </p:txBody>
      </p:sp>
      <p:sp>
        <p:nvSpPr>
          <p:cNvPr id="86019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altLang="de-DE" smtClean="0"/>
          </a:p>
        </p:txBody>
      </p:sp>
      <p:sp>
        <p:nvSpPr>
          <p:cNvPr id="86020" name="Fußzeilenplatzhalter 1"/>
          <p:cNvSpPr>
            <a:spLocks noGrp="1"/>
          </p:cNvSpPr>
          <p:nvPr>
            <p:ph type="ftr" sz="quarter" idx="12"/>
          </p:nvPr>
        </p:nvSpPr>
        <p:spPr>
          <a:noFill/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de-DE" altLang="de-DE" sz="1400" smtClean="0">
              <a:latin typeface="Arial" charset="0"/>
            </a:endParaRPr>
          </a:p>
        </p:txBody>
      </p:sp>
      <p:sp>
        <p:nvSpPr>
          <p:cNvPr id="86021" name="Foliennummernplatzhalter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de-DE" sz="700" smtClean="0">
                <a:latin typeface="Arial" charset="0"/>
              </a:rPr>
              <a:t>    </a:t>
            </a:r>
            <a:fld id="{20C2AEC9-E349-4954-8662-53F1CBC6CA5F}" type="slidenum">
              <a:rPr lang="en-US" altLang="de-DE" sz="800" smtClean="0">
                <a:latin typeface="Arial" charset="0"/>
              </a:rPr>
              <a:pPr/>
              <a:t>29</a:t>
            </a:fld>
            <a:endParaRPr lang="en-US" altLang="de-DE" sz="8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1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Einführungsveranstaltungen für </a:t>
            </a:r>
            <a:r>
              <a:rPr lang="de-DE" dirty="0" smtClean="0"/>
              <a:t>Studierende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/>
              <a:t>Ziele:</a:t>
            </a:r>
          </a:p>
          <a:p>
            <a:pPr marL="0" indent="0">
              <a:buNone/>
            </a:pPr>
            <a:r>
              <a:rPr lang="de-DE" dirty="0" smtClean="0"/>
              <a:t>Verbesserung der Recherchekenntnisse</a:t>
            </a:r>
          </a:p>
          <a:p>
            <a:pPr marL="0" indent="0">
              <a:buNone/>
            </a:pPr>
            <a:r>
              <a:rPr lang="de-DE" dirty="0" smtClean="0"/>
              <a:t>Optimierung der Google-Suche</a:t>
            </a:r>
          </a:p>
          <a:p>
            <a:pPr marL="0" indent="0">
              <a:buNone/>
            </a:pPr>
            <a:r>
              <a:rPr lang="de-DE" dirty="0" smtClean="0"/>
              <a:t>Vorstellung neuer Suchmöglichkeiten im Internet</a:t>
            </a:r>
          </a:p>
          <a:p>
            <a:pPr marL="0" indent="0">
              <a:buNone/>
            </a:pPr>
            <a:r>
              <a:rPr lang="de-DE" dirty="0" smtClean="0"/>
              <a:t>Vorstellung kostenfreier Online-Datenbanken über unser Bibliotheksnetz</a:t>
            </a:r>
          </a:p>
          <a:p>
            <a:pPr marL="0" indent="0">
              <a:buNone/>
            </a:pPr>
            <a:r>
              <a:rPr lang="de-DE" dirty="0" smtClean="0"/>
              <a:t>Vermittlung der Grenzen des Internet: „invisible web“</a:t>
            </a:r>
          </a:p>
          <a:p>
            <a:pPr marL="0" indent="0">
              <a:buNone/>
            </a:pPr>
            <a:r>
              <a:rPr lang="de-DE" dirty="0" smtClean="0"/>
              <a:t>Problematik von Plagiaten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2DD82BF-029B-4906-9333-B72F6DA0CF21}" type="datetime1">
              <a:rPr lang="de-DE" smtClean="0"/>
              <a:pPr>
                <a:defRPr/>
              </a:pPr>
              <a:t>30.11.2017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Hans-Peter Müller, IVS der Hochschule Koblenz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50BF05-A5CA-4DC9-9018-CF673B9B89C4}" type="slidenum">
              <a:rPr lang="de-DE" smtClean="0"/>
              <a:pPr>
                <a:defRPr/>
              </a:pPr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39647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 smtClean="0"/>
              <a:t>Bundesanzeiger</a:t>
            </a:r>
            <a:br>
              <a:rPr lang="de-DE" altLang="de-DE" dirty="0" smtClean="0"/>
            </a:br>
            <a:r>
              <a:rPr lang="de-DE" altLang="de-DE" dirty="0" smtClean="0"/>
              <a:t>		</a:t>
            </a:r>
            <a:r>
              <a:rPr lang="de-DE" altLang="de-DE" sz="1200" dirty="0" smtClean="0">
                <a:hlinkClick r:id="rId2"/>
              </a:rPr>
              <a:t>https://www.bundesanzeiger.de/ebanzwww/wexsservlet</a:t>
            </a:r>
            <a:endParaRPr lang="de-DE" altLang="de-DE" sz="1200" dirty="0" smtClean="0"/>
          </a:p>
        </p:txBody>
      </p:sp>
      <p:pic>
        <p:nvPicPr>
          <p:cNvPr id="4" name="Inhaltsplatzhalter 3" descr="Bundesanzeiger - Mozilla Firefox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3850" y="1556792"/>
            <a:ext cx="8591550" cy="4672558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7044" name="Pfeil nach links 4"/>
          <p:cNvSpPr>
            <a:spLocks noChangeArrowheads="1"/>
          </p:cNvSpPr>
          <p:nvPr/>
        </p:nvSpPr>
        <p:spPr bwMode="auto">
          <a:xfrm>
            <a:off x="5435600" y="4076700"/>
            <a:ext cx="504825" cy="215900"/>
          </a:xfrm>
          <a:prstGeom prst="leftArrow">
            <a:avLst>
              <a:gd name="adj1" fmla="val 50000"/>
              <a:gd name="adj2" fmla="val 5011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/>
            <a:endParaRPr lang="de-DE" altLang="de-DE" sz="2400"/>
          </a:p>
        </p:txBody>
      </p:sp>
      <p:sp>
        <p:nvSpPr>
          <p:cNvPr id="73733" name="Rechteck 5"/>
          <p:cNvSpPr>
            <a:spLocks noChangeArrowheads="1"/>
          </p:cNvSpPr>
          <p:nvPr/>
        </p:nvSpPr>
        <p:spPr bwMode="auto">
          <a:xfrm>
            <a:off x="6444208" y="3898237"/>
            <a:ext cx="1922463" cy="8636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Blip>
                <a:blip r:embed="rId4"/>
              </a:buBlip>
              <a:defRPr kumimoj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Blip>
                <a:blip r:embed="rId5"/>
              </a:buBlip>
              <a:defRPr kumimoj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Blip>
                <a:blip r:embed="rId6"/>
              </a:buBlip>
              <a:defRPr kumimoji="1"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Blip>
                <a:blip r:embed="rId6"/>
              </a:buBlip>
              <a:defRPr kumimoji="1"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Blip>
                <a:blip r:embed="rId6"/>
              </a:buBlip>
              <a:defRPr kumimoji="1"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6"/>
              </a:buBlip>
              <a:defRPr kumimoji="1"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6"/>
              </a:buBlip>
              <a:defRPr kumimoji="1"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6"/>
              </a:buBlip>
              <a:defRPr kumimoji="1"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6"/>
              </a:buBlip>
              <a:defRPr kumimoji="1"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kumimoji="0" lang="de-DE" altLang="de-DE" sz="1200" dirty="0" smtClean="0">
                <a:latin typeface="Times New Roman" pitchFamily="18" charset="0"/>
              </a:rPr>
              <a:t>Plattform mit Primärinformationen des Bundesjustizministeriums</a:t>
            </a:r>
          </a:p>
        </p:txBody>
      </p:sp>
      <p:sp>
        <p:nvSpPr>
          <p:cNvPr id="87048" name="Fußzeilenplatzhalter 1"/>
          <p:cNvSpPr>
            <a:spLocks noGrp="1"/>
          </p:cNvSpPr>
          <p:nvPr>
            <p:ph type="ftr" sz="quarter" idx="12"/>
          </p:nvPr>
        </p:nvSpPr>
        <p:spPr>
          <a:noFill/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de-DE" altLang="de-DE" sz="1400" smtClean="0">
              <a:latin typeface="Arial" charset="0"/>
            </a:endParaRPr>
          </a:p>
        </p:txBody>
      </p:sp>
      <p:sp>
        <p:nvSpPr>
          <p:cNvPr id="87049" name="Foliennummernplatzhalter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1BE9D10-6BB3-4AE5-97AD-59F3DA90925E}" type="slidenum">
              <a:rPr lang="en-US" altLang="de-DE" sz="800" smtClean="0">
                <a:latin typeface="Arial" charset="0"/>
              </a:rPr>
              <a:pPr/>
              <a:t>30</a:t>
            </a:fld>
            <a:endParaRPr lang="en-US" altLang="de-DE" sz="8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48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 smtClean="0"/>
              <a:t>Bundesanzeiger</a:t>
            </a:r>
            <a:br>
              <a:rPr lang="de-DE" altLang="de-DE" dirty="0" smtClean="0"/>
            </a:br>
            <a:r>
              <a:rPr lang="de-DE" altLang="de-DE" dirty="0" smtClean="0"/>
              <a:t>		</a:t>
            </a:r>
            <a:r>
              <a:rPr lang="de-DE" altLang="de-DE" sz="1200" dirty="0" smtClean="0">
                <a:hlinkClick r:id="rId2"/>
              </a:rPr>
              <a:t>https://www.bundesanzeiger.de/ebanzwww/wexsservlet</a:t>
            </a:r>
            <a:endParaRPr lang="de-DE" altLang="de-DE" sz="1200" dirty="0" smtClean="0"/>
          </a:p>
        </p:txBody>
      </p:sp>
      <p:sp>
        <p:nvSpPr>
          <p:cNvPr id="88067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altLang="de-DE" smtClean="0"/>
              <a:t>Statistische Informationen aus einem Jahresabschluss</a:t>
            </a:r>
          </a:p>
          <a:p>
            <a:endParaRPr lang="de-DE" altLang="de-DE" smtClean="0"/>
          </a:p>
          <a:p>
            <a:endParaRPr lang="de-DE" altLang="de-DE" smtClean="0"/>
          </a:p>
          <a:p>
            <a:endParaRPr lang="de-DE" altLang="de-DE" smtClean="0"/>
          </a:p>
        </p:txBody>
      </p:sp>
      <p:sp>
        <p:nvSpPr>
          <p:cNvPr id="88068" name="Fußzeilenplatzhalter 1"/>
          <p:cNvSpPr>
            <a:spLocks noGrp="1"/>
          </p:cNvSpPr>
          <p:nvPr>
            <p:ph type="ftr" sz="quarter" idx="12"/>
          </p:nvPr>
        </p:nvSpPr>
        <p:spPr>
          <a:noFill/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de-DE" altLang="de-DE" sz="1400" smtClean="0">
              <a:latin typeface="Arial" charset="0"/>
            </a:endParaRPr>
          </a:p>
        </p:txBody>
      </p:sp>
      <p:sp>
        <p:nvSpPr>
          <p:cNvPr id="88069" name="Foliennummernplatzhalter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de-DE" sz="700" smtClean="0">
                <a:latin typeface="Arial" charset="0"/>
              </a:rPr>
              <a:t>    </a:t>
            </a:r>
            <a:fld id="{60F69378-6C3A-4336-8E8E-7A130E48541E}" type="slidenum">
              <a:rPr lang="en-US" altLang="de-DE" sz="800" smtClean="0">
                <a:latin typeface="Arial" charset="0"/>
              </a:rPr>
              <a:pPr/>
              <a:t>31</a:t>
            </a:fld>
            <a:endParaRPr lang="en-US" altLang="de-DE" sz="800" smtClean="0">
              <a:latin typeface="Arial" charset="0"/>
            </a:endParaRPr>
          </a:p>
        </p:txBody>
      </p:sp>
      <p:pic>
        <p:nvPicPr>
          <p:cNvPr id="2" name="Grafik 1" descr="Bundesanzeiger - Mozilla Firefox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57338"/>
            <a:ext cx="9144000" cy="4708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0009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 smtClean="0"/>
              <a:t>Bundesanzeiger</a:t>
            </a:r>
            <a:br>
              <a:rPr lang="de-DE" altLang="de-DE" dirty="0" smtClean="0"/>
            </a:br>
            <a:r>
              <a:rPr lang="de-DE" altLang="de-DE" dirty="0" smtClean="0"/>
              <a:t>		</a:t>
            </a:r>
            <a:r>
              <a:rPr lang="de-DE" altLang="de-DE" sz="1200" dirty="0" smtClean="0">
                <a:hlinkClick r:id="rId2"/>
              </a:rPr>
              <a:t>https://www.bundesanzeiger.de/ebanzwww/wexsservlet</a:t>
            </a:r>
            <a:endParaRPr lang="de-DE" altLang="de-DE" sz="1200" dirty="0" smtClean="0"/>
          </a:p>
        </p:txBody>
      </p:sp>
      <p:sp>
        <p:nvSpPr>
          <p:cNvPr id="89091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altLang="de-DE" smtClean="0"/>
              <a:t>Statistische Informationen aus einem Jahresabschluss</a:t>
            </a:r>
          </a:p>
          <a:p>
            <a:endParaRPr lang="de-DE" altLang="de-DE" smtClean="0"/>
          </a:p>
          <a:p>
            <a:endParaRPr lang="de-DE" altLang="de-DE" smtClean="0"/>
          </a:p>
          <a:p>
            <a:endParaRPr lang="de-DE" altLang="de-DE" smtClean="0"/>
          </a:p>
        </p:txBody>
      </p:sp>
      <p:sp>
        <p:nvSpPr>
          <p:cNvPr id="89092" name="Fußzeilenplatzhalter 1"/>
          <p:cNvSpPr>
            <a:spLocks noGrp="1"/>
          </p:cNvSpPr>
          <p:nvPr>
            <p:ph type="ftr" sz="quarter" idx="12"/>
          </p:nvPr>
        </p:nvSpPr>
        <p:spPr>
          <a:noFill/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de-DE" altLang="de-DE" sz="1400" smtClean="0">
              <a:latin typeface="Arial" charset="0"/>
            </a:endParaRPr>
          </a:p>
        </p:txBody>
      </p:sp>
      <p:sp>
        <p:nvSpPr>
          <p:cNvPr id="89093" name="Foliennummernplatzhalter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91FC8BFF-FDEC-4075-9EA5-15CBEE60A297}" type="slidenum">
              <a:rPr lang="en-US" altLang="de-DE" sz="800" smtClean="0">
                <a:latin typeface="Arial" charset="0"/>
              </a:rPr>
              <a:pPr/>
              <a:t>32</a:t>
            </a:fld>
            <a:endParaRPr lang="en-US" altLang="de-DE" sz="800" smtClean="0">
              <a:latin typeface="Arial" charset="0"/>
            </a:endParaRPr>
          </a:p>
        </p:txBody>
      </p:sp>
      <p:pic>
        <p:nvPicPr>
          <p:cNvPr id="3" name="Grafik 2" descr="Bundesanzeiger - Mozilla Firefox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84313"/>
            <a:ext cx="9144000" cy="4537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7774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 err="1" smtClean="0"/>
              <a:t>Bisnode</a:t>
            </a:r>
            <a:r>
              <a:rPr lang="de-DE" altLang="de-DE" dirty="0" smtClean="0"/>
              <a:t> (Hoppenstedt)</a:t>
            </a:r>
            <a:br>
              <a:rPr lang="de-DE" altLang="de-DE" dirty="0" smtClean="0"/>
            </a:br>
            <a:r>
              <a:rPr lang="de-DE" altLang="de-DE" sz="1000" dirty="0" smtClean="0">
                <a:hlinkClick r:id="rId2"/>
              </a:rPr>
              <a:t>http://www.hoppenstedt-hochschuldatenbank.de</a:t>
            </a:r>
            <a:r>
              <a:rPr lang="de-DE" altLang="de-DE" sz="1000" dirty="0" smtClean="0"/>
              <a:t>/</a:t>
            </a:r>
          </a:p>
        </p:txBody>
      </p:sp>
      <p:pic>
        <p:nvPicPr>
          <p:cNvPr id="6" name="Inhaltsplatzhalter 5" descr="Hoppenstedt Firmendatenbank für Hochschulen - Mozilla Firefox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3850" y="1556792"/>
            <a:ext cx="8591550" cy="4628108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0116" name="Fußzeilenplatzhalter 3"/>
          <p:cNvSpPr>
            <a:spLocks noGrp="1"/>
          </p:cNvSpPr>
          <p:nvPr>
            <p:ph type="ftr" sz="quarter" idx="12"/>
          </p:nvPr>
        </p:nvSpPr>
        <p:spPr>
          <a:noFill/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de-DE" altLang="de-DE" sz="1400" smtClean="0">
              <a:latin typeface="Arial" charset="0"/>
            </a:endParaRPr>
          </a:p>
        </p:txBody>
      </p:sp>
      <p:sp>
        <p:nvSpPr>
          <p:cNvPr id="90117" name="Foliennummernplatzhalt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723D13BC-F691-4B94-BE04-E439B6D9F975}" type="slidenum">
              <a:rPr lang="en-US" altLang="de-DE" sz="800" smtClean="0">
                <a:latin typeface="Arial" charset="0"/>
              </a:rPr>
              <a:pPr/>
              <a:t>33</a:t>
            </a:fld>
            <a:endParaRPr lang="en-US" altLang="de-DE" sz="8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20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7213600" cy="914400"/>
          </a:xfrm>
        </p:spPr>
        <p:txBody>
          <a:bodyPr/>
          <a:lstStyle/>
          <a:p>
            <a:r>
              <a:rPr lang="de-DE" altLang="de-DE" dirty="0" smtClean="0"/>
              <a:t>ABC der Deutschen Wirtschaft</a:t>
            </a:r>
            <a:br>
              <a:rPr lang="de-DE" altLang="de-DE" dirty="0" smtClean="0"/>
            </a:br>
            <a:r>
              <a:rPr lang="de-DE" altLang="de-DE" dirty="0" smtClean="0"/>
              <a:t>		</a:t>
            </a:r>
            <a:r>
              <a:rPr lang="de-DE" altLang="de-DE" sz="1200" dirty="0" smtClean="0">
                <a:hlinkClick r:id="rId3"/>
              </a:rPr>
              <a:t>http://www.abconline.de/</a:t>
            </a:r>
            <a:endParaRPr lang="de-DE" altLang="de-DE" sz="1200" dirty="0" smtClean="0"/>
          </a:p>
        </p:txBody>
      </p:sp>
      <p:pic>
        <p:nvPicPr>
          <p:cNvPr id="3" name="Inhaltsplatzhalter 2" descr="ABC Online - Mozilla Firefox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23850" y="1543050"/>
            <a:ext cx="8591550" cy="4686300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1140" name="Fußzeilenplatzhalter 1"/>
          <p:cNvSpPr>
            <a:spLocks noGrp="1"/>
          </p:cNvSpPr>
          <p:nvPr>
            <p:ph type="ftr" sz="quarter" idx="12"/>
          </p:nvPr>
        </p:nvSpPr>
        <p:spPr>
          <a:noFill/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de-DE" altLang="de-DE" sz="1400" smtClean="0">
              <a:latin typeface="Arial" charset="0"/>
            </a:endParaRPr>
          </a:p>
        </p:txBody>
      </p:sp>
      <p:sp>
        <p:nvSpPr>
          <p:cNvPr id="91141" name="Foliennummernplatzhalt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8BD91FA-A7EE-4DF5-95B0-520A5720A1A4}" type="slidenum">
              <a:rPr lang="en-US" altLang="de-DE" sz="800" smtClean="0">
                <a:latin typeface="Arial" charset="0"/>
              </a:rPr>
              <a:pPr/>
              <a:t>34</a:t>
            </a:fld>
            <a:endParaRPr lang="en-US" altLang="de-DE" sz="8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42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88640"/>
            <a:ext cx="6370638" cy="1331615"/>
          </a:xfrm>
        </p:spPr>
        <p:txBody>
          <a:bodyPr/>
          <a:lstStyle/>
          <a:p>
            <a:r>
              <a:rPr lang="de-DE" altLang="de-DE" dirty="0" smtClean="0"/>
              <a:t>Wer liefert was?</a:t>
            </a:r>
            <a:br>
              <a:rPr lang="de-DE" altLang="de-DE" dirty="0" smtClean="0"/>
            </a:br>
            <a:r>
              <a:rPr lang="de-DE" altLang="de-DE" dirty="0" smtClean="0"/>
              <a:t>		</a:t>
            </a:r>
            <a:r>
              <a:rPr lang="de-DE" altLang="de-DE" sz="1200" dirty="0" smtClean="0">
                <a:hlinkClick r:id="rId3"/>
              </a:rPr>
              <a:t>http://www.wlw.de/start/wlw_dach/DE/de/index.html</a:t>
            </a:r>
            <a:endParaRPr lang="de-DE" altLang="de-DE" sz="1200" dirty="0" smtClean="0"/>
          </a:p>
        </p:txBody>
      </p:sp>
      <p:pic>
        <p:nvPicPr>
          <p:cNvPr id="92163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9" t="4546" r="11809" b="2652"/>
          <a:stretch>
            <a:fillRect/>
          </a:stretch>
        </p:blipFill>
        <p:spPr>
          <a:xfrm>
            <a:off x="179512" y="1268760"/>
            <a:ext cx="7129463" cy="5532437"/>
          </a:xfrm>
          <a:ln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92164" name="Fußzeilenplatzhalter 1"/>
          <p:cNvSpPr>
            <a:spLocks noGrp="1"/>
          </p:cNvSpPr>
          <p:nvPr>
            <p:ph type="ftr" sz="quarter" idx="12"/>
          </p:nvPr>
        </p:nvSpPr>
        <p:spPr>
          <a:noFill/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de-DE" altLang="de-DE" sz="1400" smtClean="0">
              <a:latin typeface="Arial" charset="0"/>
            </a:endParaRPr>
          </a:p>
        </p:txBody>
      </p:sp>
      <p:sp>
        <p:nvSpPr>
          <p:cNvPr id="92165" name="Foliennummernplatzhalter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60329BB-8478-40B1-ACED-16B458DF266F}" type="slidenum">
              <a:rPr lang="en-US" altLang="de-DE" sz="800" smtClean="0">
                <a:latin typeface="Arial" charset="0"/>
              </a:rPr>
              <a:pPr/>
              <a:t>35</a:t>
            </a:fld>
            <a:endParaRPr lang="en-US" altLang="de-DE" sz="8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141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 smtClean="0"/>
              <a:t>Statistiken, national, international</a:t>
            </a:r>
          </a:p>
        </p:txBody>
      </p:sp>
      <p:sp>
        <p:nvSpPr>
          <p:cNvPr id="93187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altLang="de-DE" smtClean="0"/>
          </a:p>
        </p:txBody>
      </p:sp>
      <p:sp>
        <p:nvSpPr>
          <p:cNvPr id="93188" name="Fußzeilenplatzhalter 1"/>
          <p:cNvSpPr>
            <a:spLocks noGrp="1"/>
          </p:cNvSpPr>
          <p:nvPr>
            <p:ph type="ftr" sz="quarter" idx="12"/>
          </p:nvPr>
        </p:nvSpPr>
        <p:spPr>
          <a:noFill/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de-DE" altLang="de-DE" sz="1400" smtClean="0">
              <a:latin typeface="Arial" charset="0"/>
            </a:endParaRPr>
          </a:p>
        </p:txBody>
      </p:sp>
      <p:sp>
        <p:nvSpPr>
          <p:cNvPr id="93189" name="Foliennummernplatzhalter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9DBD6EE6-1FE6-4DA1-956A-EF436543DCD8}" type="slidenum">
              <a:rPr lang="en-US" altLang="de-DE" sz="800" smtClean="0">
                <a:latin typeface="Arial" charset="0"/>
              </a:rPr>
              <a:pPr/>
              <a:t>36</a:t>
            </a:fld>
            <a:endParaRPr lang="en-US" altLang="de-DE" sz="8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343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z="2000" dirty="0" err="1" smtClean="0"/>
              <a:t>Statista</a:t>
            </a:r>
            <a:r>
              <a:rPr lang="de-DE" altLang="de-DE" sz="2000" dirty="0" smtClean="0"/>
              <a:t>: Portal für Statistiken verschiedener Anbieter</a:t>
            </a:r>
            <a:br>
              <a:rPr lang="de-DE" altLang="de-DE" sz="2000" dirty="0" smtClean="0"/>
            </a:br>
            <a:r>
              <a:rPr lang="de-DE" altLang="de-DE" sz="1200" dirty="0" smtClean="0">
                <a:hlinkClick r:id="rId2"/>
              </a:rPr>
              <a:t>http://www.statista.com</a:t>
            </a:r>
            <a:endParaRPr lang="de-DE" altLang="de-DE" sz="1200" dirty="0" smtClean="0"/>
          </a:p>
        </p:txBody>
      </p:sp>
      <p:pic>
        <p:nvPicPr>
          <p:cNvPr id="5" name="Inhaltsplatzhalter 4" descr="• Statista - das Statistik-Portal: Statistiken, Marktdaten &amp; Studien - Mozilla Firefox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9388" y="1772815"/>
            <a:ext cx="8591550" cy="4181897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4212" name="Fußzeilenplatzhalter 1"/>
          <p:cNvSpPr>
            <a:spLocks noGrp="1"/>
          </p:cNvSpPr>
          <p:nvPr>
            <p:ph type="ftr" sz="quarter" idx="12"/>
          </p:nvPr>
        </p:nvSpPr>
        <p:spPr>
          <a:noFill/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de-DE" altLang="de-DE" sz="1400" smtClean="0">
              <a:latin typeface="Arial" charset="0"/>
            </a:endParaRPr>
          </a:p>
        </p:txBody>
      </p:sp>
      <p:sp>
        <p:nvSpPr>
          <p:cNvPr id="94213" name="Foliennummernplatzhalter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DD8AD5F-F776-4A35-B83C-352F804D31D9}" type="slidenum">
              <a:rPr lang="en-US" altLang="de-DE" sz="800" smtClean="0">
                <a:latin typeface="Arial" charset="0"/>
              </a:rPr>
              <a:pPr/>
              <a:t>37</a:t>
            </a:fld>
            <a:endParaRPr lang="en-US" altLang="de-DE" sz="8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82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z="2000" dirty="0" err="1" smtClean="0"/>
              <a:t>Statista</a:t>
            </a:r>
            <a:r>
              <a:rPr lang="de-DE" altLang="de-DE" sz="2000" dirty="0" smtClean="0"/>
              <a:t>: Portal für Statistiken verschiedener Anbieter</a:t>
            </a:r>
            <a:br>
              <a:rPr lang="de-DE" altLang="de-DE" sz="2000" dirty="0" smtClean="0"/>
            </a:br>
            <a:endParaRPr lang="de-DE" altLang="de-DE" sz="1200" dirty="0" smtClean="0"/>
          </a:p>
        </p:txBody>
      </p:sp>
      <p:sp>
        <p:nvSpPr>
          <p:cNvPr id="95235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altLang="de-DE" smtClean="0"/>
              <a:t>Suchbeispiel</a:t>
            </a:r>
          </a:p>
          <a:p>
            <a:endParaRPr lang="de-DE" altLang="de-DE" smtClean="0"/>
          </a:p>
          <a:p>
            <a:endParaRPr lang="de-DE" altLang="de-DE" smtClean="0"/>
          </a:p>
        </p:txBody>
      </p:sp>
      <p:pic>
        <p:nvPicPr>
          <p:cNvPr id="6" name="Grafik 5" descr="• Statistiken zu Automobilindustrie | Statista - Mozilla Firefox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57338"/>
            <a:ext cx="9144000" cy="4679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5237" name="Fußzeilenplatzhalter 1"/>
          <p:cNvSpPr>
            <a:spLocks noGrp="1"/>
          </p:cNvSpPr>
          <p:nvPr>
            <p:ph type="ftr" sz="quarter" idx="12"/>
          </p:nvPr>
        </p:nvSpPr>
        <p:spPr>
          <a:noFill/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de-DE" altLang="de-DE" sz="1400" smtClean="0">
              <a:latin typeface="Arial" charset="0"/>
            </a:endParaRPr>
          </a:p>
        </p:txBody>
      </p:sp>
      <p:sp>
        <p:nvSpPr>
          <p:cNvPr id="95238" name="Foliennummernplatzhalter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50EB62A-E4E4-48C4-8129-6F026C47B820}" type="slidenum">
              <a:rPr lang="en-US" altLang="de-DE" sz="800" smtClean="0">
                <a:latin typeface="Arial" charset="0"/>
              </a:rPr>
              <a:pPr/>
              <a:t>38</a:t>
            </a:fld>
            <a:endParaRPr lang="en-US" altLang="de-DE" sz="8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3056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z="2000" dirty="0" err="1" smtClean="0"/>
              <a:t>Statista</a:t>
            </a:r>
            <a:r>
              <a:rPr lang="de-DE" altLang="de-DE" sz="2000" dirty="0" smtClean="0"/>
              <a:t>: Portal für Statistiken verschiedener Anbieter</a:t>
            </a:r>
            <a:br>
              <a:rPr lang="de-DE" altLang="de-DE" sz="2000" dirty="0" smtClean="0"/>
            </a:br>
            <a:endParaRPr lang="de-DE" altLang="de-DE" sz="1200" dirty="0" smtClean="0"/>
          </a:p>
        </p:txBody>
      </p:sp>
      <p:sp>
        <p:nvSpPr>
          <p:cNvPr id="96259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altLang="de-DE" smtClean="0"/>
              <a:t>Suchbeispiel</a:t>
            </a:r>
          </a:p>
          <a:p>
            <a:endParaRPr lang="de-DE" altLang="de-DE" smtClean="0"/>
          </a:p>
          <a:p>
            <a:endParaRPr lang="de-DE" altLang="de-DE" smtClean="0"/>
          </a:p>
        </p:txBody>
      </p:sp>
      <p:pic>
        <p:nvPicPr>
          <p:cNvPr id="96260" name="Grafik 4" descr="• Deutsche Automobilindustrie - Umsatz bis 2012 | Statistik - Mozilla Firefox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7338"/>
            <a:ext cx="9144000" cy="462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1" name="Pfeil nach rechts 7"/>
          <p:cNvSpPr>
            <a:spLocks noChangeArrowheads="1"/>
          </p:cNvSpPr>
          <p:nvPr/>
        </p:nvSpPr>
        <p:spPr bwMode="auto">
          <a:xfrm>
            <a:off x="1508125" y="3225800"/>
            <a:ext cx="615950" cy="211138"/>
          </a:xfrm>
          <a:prstGeom prst="rightArrow">
            <a:avLst>
              <a:gd name="adj1" fmla="val 50000"/>
              <a:gd name="adj2" fmla="val 50175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/>
            <a:endParaRPr lang="de-DE" altLang="de-DE" sz="2400"/>
          </a:p>
        </p:txBody>
      </p:sp>
      <p:sp>
        <p:nvSpPr>
          <p:cNvPr id="83974" name="Rechteck 1"/>
          <p:cNvSpPr>
            <a:spLocks noChangeArrowheads="1"/>
          </p:cNvSpPr>
          <p:nvPr/>
        </p:nvSpPr>
        <p:spPr bwMode="auto">
          <a:xfrm>
            <a:off x="250825" y="2997200"/>
            <a:ext cx="1081088" cy="87471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Blip>
                <a:blip r:embed="rId3"/>
              </a:buBlip>
              <a:defRPr kumimoj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Blip>
                <a:blip r:embed="rId4"/>
              </a:buBlip>
              <a:defRPr kumimoj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Blip>
                <a:blip r:embed="rId5"/>
              </a:buBlip>
              <a:defRPr kumimoji="1"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Blip>
                <a:blip r:embed="rId5"/>
              </a:buBlip>
              <a:defRPr kumimoji="1"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Blip>
                <a:blip r:embed="rId5"/>
              </a:buBlip>
              <a:defRPr kumimoji="1"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5"/>
              </a:buBlip>
              <a:defRPr kumimoji="1"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5"/>
              </a:buBlip>
              <a:defRPr kumimoji="1"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5"/>
              </a:buBlip>
              <a:defRPr kumimoji="1"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5"/>
              </a:buBlip>
              <a:defRPr kumimoji="1"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kumimoji="0" lang="de-DE" altLang="de-DE" sz="1000" dirty="0" smtClean="0">
                <a:latin typeface="Times New Roman" pitchFamily="18" charset="0"/>
              </a:rPr>
              <a:t>Verschiedene Formen von statistischen Auswertungen</a:t>
            </a:r>
          </a:p>
        </p:txBody>
      </p:sp>
      <p:sp>
        <p:nvSpPr>
          <p:cNvPr id="96265" name="Fußzeilenplatzhalter 1"/>
          <p:cNvSpPr>
            <a:spLocks noGrp="1"/>
          </p:cNvSpPr>
          <p:nvPr>
            <p:ph type="ftr" sz="quarter" idx="12"/>
          </p:nvPr>
        </p:nvSpPr>
        <p:spPr>
          <a:noFill/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de-DE" altLang="de-DE" sz="1400" smtClean="0">
              <a:latin typeface="Arial" charset="0"/>
            </a:endParaRPr>
          </a:p>
        </p:txBody>
      </p:sp>
      <p:sp>
        <p:nvSpPr>
          <p:cNvPr id="96266" name="Foliennummernplatzhalter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961967E5-71E1-46FA-AFB0-6C4CC0CB9817}" type="slidenum">
              <a:rPr lang="en-US" altLang="de-DE" sz="800" smtClean="0">
                <a:latin typeface="Arial" charset="0"/>
              </a:rPr>
              <a:pPr/>
              <a:t>39</a:t>
            </a:fld>
            <a:endParaRPr lang="en-US" altLang="de-DE" sz="8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963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06400" y="116633"/>
            <a:ext cx="6110288" cy="1728192"/>
          </a:xfrm>
        </p:spPr>
        <p:txBody>
          <a:bodyPr/>
          <a:lstStyle/>
          <a:p>
            <a:pPr marL="541338" indent="-541338" defTabSz="914400"/>
            <a:r>
              <a:rPr lang="de-DE" altLang="de-DE" sz="2800" dirty="0" smtClean="0"/>
              <a:t>	</a:t>
            </a:r>
            <a:r>
              <a:rPr lang="de-DE" altLang="de-DE" dirty="0" smtClean="0"/>
              <a:t>Suche nach Fachinformation</a:t>
            </a:r>
            <a:br>
              <a:rPr lang="de-DE" altLang="de-DE" dirty="0" smtClean="0"/>
            </a:br>
            <a:r>
              <a:rPr lang="de-DE" altLang="de-DE" dirty="0" smtClean="0"/>
              <a:t>im Internet mit speziellen</a:t>
            </a:r>
            <a:br>
              <a:rPr lang="de-DE" altLang="de-DE" dirty="0" smtClean="0"/>
            </a:br>
            <a:r>
              <a:rPr lang="de-DE" altLang="de-DE" dirty="0" smtClean="0"/>
              <a:t>Suchmaschinen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23850" y="2492375"/>
            <a:ext cx="8591550" cy="4137025"/>
          </a:xfrm>
        </p:spPr>
        <p:txBody>
          <a:bodyPr/>
          <a:lstStyle/>
          <a:p>
            <a:r>
              <a:rPr lang="de-DE" altLang="de-DE" dirty="0" smtClean="0"/>
              <a:t>Base</a:t>
            </a:r>
          </a:p>
          <a:p>
            <a:r>
              <a:rPr lang="de-DE" altLang="de-DE" dirty="0" err="1" smtClean="0"/>
              <a:t>GoogleScholar</a:t>
            </a:r>
            <a:endParaRPr lang="de-DE" altLang="de-DE" dirty="0" smtClean="0"/>
          </a:p>
          <a:p>
            <a:r>
              <a:rPr lang="de-DE" altLang="de-DE" dirty="0" err="1" smtClean="0"/>
              <a:t>WolframAlpha</a:t>
            </a:r>
            <a:endParaRPr lang="de-DE" altLang="de-DE" dirty="0" smtClean="0"/>
          </a:p>
          <a:p>
            <a:r>
              <a:rPr lang="de-DE" altLang="de-DE" dirty="0" err="1" smtClean="0"/>
              <a:t>Economic</a:t>
            </a:r>
            <a:r>
              <a:rPr lang="de-DE" altLang="de-DE" dirty="0" smtClean="0"/>
              <a:t> Search Engine</a:t>
            </a:r>
          </a:p>
          <a:p>
            <a:r>
              <a:rPr lang="de-DE" altLang="de-DE" dirty="0" smtClean="0"/>
              <a:t>ECONBIZ</a:t>
            </a:r>
          </a:p>
          <a:p>
            <a:pPr>
              <a:buFont typeface="Monotype Sorts" pitchFamily="2" charset="2"/>
              <a:buNone/>
            </a:pPr>
            <a:endParaRPr lang="de-DE" altLang="de-DE" dirty="0" smtClean="0"/>
          </a:p>
        </p:txBody>
      </p:sp>
    </p:spTree>
    <p:extLst>
      <p:ext uri="{BB962C8B-B14F-4D97-AF65-F5344CB8AC3E}">
        <p14:creationId xmlns:p14="http://schemas.microsoft.com/office/powerpoint/2010/main" val="375088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nhaltsplatzhalter 2" descr="Deutsche Bundesbank - Statistiken - Mozilla Firefox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95288" y="1556792"/>
            <a:ext cx="8591550" cy="4672558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72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 smtClean="0"/>
              <a:t>Aktuelle Statistiken der Dt. Bundesbank</a:t>
            </a:r>
            <a:br>
              <a:rPr lang="de-DE" altLang="de-DE" dirty="0" smtClean="0"/>
            </a:br>
            <a:r>
              <a:rPr lang="de-DE" altLang="de-DE" dirty="0" smtClean="0"/>
              <a:t>		</a:t>
            </a:r>
            <a:r>
              <a:rPr lang="de-DE" altLang="de-DE" sz="1200" dirty="0" smtClean="0">
                <a:hlinkClick r:id="rId4"/>
              </a:rPr>
              <a:t>http://www.bundesbank.de/Navigation/DE/Statistiken/</a:t>
            </a:r>
            <a:endParaRPr lang="de-DE" altLang="de-DE" sz="1200" dirty="0" smtClean="0"/>
          </a:p>
        </p:txBody>
      </p:sp>
      <p:sp>
        <p:nvSpPr>
          <p:cNvPr id="8" name="Pfeil nach rechts 7"/>
          <p:cNvSpPr>
            <a:spLocks noChangeArrowheads="1"/>
          </p:cNvSpPr>
          <p:nvPr/>
        </p:nvSpPr>
        <p:spPr bwMode="auto">
          <a:xfrm rot="10800000">
            <a:off x="5795963" y="5227638"/>
            <a:ext cx="360362" cy="193675"/>
          </a:xfrm>
          <a:prstGeom prst="rightArrow">
            <a:avLst>
              <a:gd name="adj1" fmla="val 50000"/>
              <a:gd name="adj2" fmla="val 86072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/>
          <a:lstStyle/>
          <a:p>
            <a:pPr eaLnBrk="0" hangingPunct="0"/>
            <a:endParaRPr lang="de-DE" altLang="de-DE" sz="2400"/>
          </a:p>
        </p:txBody>
      </p:sp>
      <p:sp>
        <p:nvSpPr>
          <p:cNvPr id="103433" name="Rectangle 9"/>
          <p:cNvSpPr>
            <a:spLocks noChangeArrowheads="1"/>
          </p:cNvSpPr>
          <p:nvPr/>
        </p:nvSpPr>
        <p:spPr bwMode="auto">
          <a:xfrm>
            <a:off x="6229350" y="5006975"/>
            <a:ext cx="2303463" cy="7270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>
            <a:lvl1pPr marL="274638" indent="-274638" eaLnBrk="0" hangingPunct="0"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Blip>
                <a:blip r:embed="rId5"/>
              </a:buBlip>
              <a:tabLst>
                <a:tab pos="441325" algn="l"/>
              </a:tabLst>
              <a:defRPr kumimoj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Blip>
                <a:blip r:embed="rId6"/>
              </a:buBlip>
              <a:tabLst>
                <a:tab pos="441325" algn="l"/>
              </a:tabLst>
              <a:defRPr kumimoj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Blip>
                <a:blip r:embed="rId7"/>
              </a:buBlip>
              <a:tabLst>
                <a:tab pos="441325" algn="l"/>
              </a:tabLst>
              <a:defRPr kumimoji="1"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Blip>
                <a:blip r:embed="rId7"/>
              </a:buBlip>
              <a:tabLst>
                <a:tab pos="441325" algn="l"/>
              </a:tabLst>
              <a:defRPr kumimoji="1"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Blip>
                <a:blip r:embed="rId7"/>
              </a:buBlip>
              <a:tabLst>
                <a:tab pos="441325" algn="l"/>
              </a:tabLst>
              <a:defRPr kumimoji="1"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7"/>
              </a:buBlip>
              <a:tabLst>
                <a:tab pos="441325" algn="l"/>
              </a:tabLst>
              <a:defRPr kumimoji="1"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7"/>
              </a:buBlip>
              <a:tabLst>
                <a:tab pos="441325" algn="l"/>
              </a:tabLst>
              <a:defRPr kumimoji="1"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7"/>
              </a:buBlip>
              <a:tabLst>
                <a:tab pos="441325" algn="l"/>
              </a:tabLst>
              <a:defRPr kumimoji="1"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7"/>
              </a:buBlip>
              <a:tabLst>
                <a:tab pos="441325" algn="l"/>
              </a:tabLst>
              <a:defRPr kumimoji="1"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buFont typeface="Monotype Sorts" pitchFamily="2" charset="2"/>
              <a:buNone/>
              <a:defRPr/>
            </a:pPr>
            <a:r>
              <a:rPr kumimoji="0" lang="de-DE" altLang="de-DE" sz="1200" dirty="0" smtClean="0"/>
              <a:t>Tagesaktuelle Statistiken zur Wirtschaft in Deutschland</a:t>
            </a:r>
          </a:p>
        </p:txBody>
      </p:sp>
      <p:sp>
        <p:nvSpPr>
          <p:cNvPr id="97286" name="Fußzeilenplatzhalter 1"/>
          <p:cNvSpPr>
            <a:spLocks noGrp="1"/>
          </p:cNvSpPr>
          <p:nvPr>
            <p:ph type="ftr" sz="quarter" idx="12"/>
          </p:nvPr>
        </p:nvSpPr>
        <p:spPr>
          <a:noFill/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de-DE" altLang="de-DE" sz="1400" smtClean="0">
              <a:latin typeface="Arial" charset="0"/>
            </a:endParaRPr>
          </a:p>
        </p:txBody>
      </p:sp>
      <p:sp>
        <p:nvSpPr>
          <p:cNvPr id="97287" name="Foliennummernplatzhalt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2B3D421-C3CD-4CB7-9070-65579CCF59A9}" type="slidenum">
              <a:rPr lang="en-US" altLang="de-DE" sz="800" smtClean="0">
                <a:latin typeface="Arial" charset="0"/>
              </a:rPr>
              <a:pPr/>
              <a:t>40</a:t>
            </a:fld>
            <a:endParaRPr lang="en-US" altLang="de-DE" sz="8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777663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3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343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 smtClean="0"/>
              <a:t>Statistiken der Deutschen Bundesbank</a:t>
            </a:r>
          </a:p>
        </p:txBody>
      </p:sp>
      <p:pic>
        <p:nvPicPr>
          <p:cNvPr id="3" name="Inhaltsplatzhalter 2" descr="Deutsche Bundesbank - Kurse und Renditen - Mozilla Firefox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850" y="1700808"/>
            <a:ext cx="8591550" cy="4528542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8308" name="Fußzeilenplatzhalter 1"/>
          <p:cNvSpPr>
            <a:spLocks noGrp="1"/>
          </p:cNvSpPr>
          <p:nvPr>
            <p:ph type="ftr" sz="quarter" idx="12"/>
          </p:nvPr>
        </p:nvSpPr>
        <p:spPr>
          <a:noFill/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de-DE" altLang="de-DE" sz="1400" smtClean="0">
              <a:latin typeface="Arial" charset="0"/>
            </a:endParaRPr>
          </a:p>
        </p:txBody>
      </p:sp>
      <p:sp>
        <p:nvSpPr>
          <p:cNvPr id="98309" name="Foliennummernplatzhalt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130F37A3-0E25-48EB-A4EC-2864DC814388}" type="slidenum">
              <a:rPr lang="en-US" altLang="de-DE" sz="800" smtClean="0">
                <a:latin typeface="Arial" charset="0"/>
              </a:rPr>
              <a:pPr/>
              <a:t>41</a:t>
            </a:fld>
            <a:endParaRPr lang="en-US" altLang="de-DE" sz="8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62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 smtClean="0"/>
              <a:t>Statistisches Bundesamt</a:t>
            </a:r>
            <a:br>
              <a:rPr lang="de-DE" altLang="de-DE" dirty="0" smtClean="0"/>
            </a:br>
            <a:r>
              <a:rPr lang="de-DE" altLang="de-DE" dirty="0" smtClean="0"/>
              <a:t>		</a:t>
            </a:r>
            <a:r>
              <a:rPr lang="de-DE" altLang="de-DE" sz="1200" dirty="0" smtClean="0">
                <a:hlinkClick r:id="rId3"/>
              </a:rPr>
              <a:t>https://www.destatis.de/</a:t>
            </a:r>
            <a:endParaRPr lang="de-DE" altLang="de-DE" sz="1200" dirty="0" smtClean="0"/>
          </a:p>
        </p:txBody>
      </p:sp>
      <p:pic>
        <p:nvPicPr>
          <p:cNvPr id="3" name="Inhaltsplatzhalter 2" descr="Startseite - Statistisches Bundesamt (Destatis) - Mozilla Firefox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23850" y="1196975"/>
            <a:ext cx="8591550" cy="5032375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9332" name="Fußzeilenplatzhalter 1"/>
          <p:cNvSpPr>
            <a:spLocks noGrp="1"/>
          </p:cNvSpPr>
          <p:nvPr>
            <p:ph type="ftr" sz="quarter" idx="12"/>
          </p:nvPr>
        </p:nvSpPr>
        <p:spPr>
          <a:noFill/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de-DE" altLang="de-DE" sz="1400" smtClean="0">
              <a:latin typeface="Arial" charset="0"/>
            </a:endParaRPr>
          </a:p>
        </p:txBody>
      </p:sp>
      <p:sp>
        <p:nvSpPr>
          <p:cNvPr id="99333" name="Foliennummernplatzhalt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DFCF661-545C-4DC2-A315-3E32C59219CD}" type="slidenum">
              <a:rPr lang="en-US" altLang="de-DE" sz="800" smtClean="0">
                <a:latin typeface="Arial" charset="0"/>
              </a:rPr>
              <a:pPr/>
              <a:t>42</a:t>
            </a:fld>
            <a:endParaRPr lang="en-US" altLang="de-DE" sz="8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25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 smtClean="0"/>
              <a:t>Statistisches Bundesamt</a:t>
            </a:r>
            <a:br>
              <a:rPr lang="de-DE" altLang="de-DE" dirty="0" smtClean="0"/>
            </a:br>
            <a:r>
              <a:rPr lang="de-DE" altLang="de-DE" dirty="0" smtClean="0"/>
              <a:t>		</a:t>
            </a:r>
            <a:r>
              <a:rPr lang="de-DE" altLang="de-DE" sz="1200" dirty="0" smtClean="0">
                <a:hlinkClick r:id="rId3"/>
              </a:rPr>
              <a:t>https://www.destatis.de/</a:t>
            </a:r>
            <a:endParaRPr lang="de-DE" altLang="de-DE" sz="1200" dirty="0" smtClean="0"/>
          </a:p>
        </p:txBody>
      </p:sp>
      <p:sp>
        <p:nvSpPr>
          <p:cNvPr id="100356" name="Fußzeilenplatzhalter 1"/>
          <p:cNvSpPr>
            <a:spLocks noGrp="1"/>
          </p:cNvSpPr>
          <p:nvPr>
            <p:ph type="ftr" sz="quarter" idx="12"/>
          </p:nvPr>
        </p:nvSpPr>
        <p:spPr>
          <a:noFill/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de-DE" altLang="de-DE" sz="1400" smtClean="0">
              <a:latin typeface="Arial" charset="0"/>
            </a:endParaRPr>
          </a:p>
        </p:txBody>
      </p:sp>
      <p:sp>
        <p:nvSpPr>
          <p:cNvPr id="100357" name="Foliennummernplatzhalt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48718F5-5986-4B92-9819-5B1A67870C22}" type="slidenum">
              <a:rPr lang="en-US" altLang="de-DE" sz="800" smtClean="0">
                <a:latin typeface="Arial" charset="0"/>
              </a:rPr>
              <a:pPr/>
              <a:t>43</a:t>
            </a:fld>
            <a:endParaRPr lang="en-US" altLang="de-DE" sz="800" smtClean="0">
              <a:latin typeface="Arial" charset="0"/>
            </a:endParaRP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80206" y="1798638"/>
            <a:ext cx="8305800" cy="4498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6721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 smtClean="0"/>
              <a:t>Statistisches Bundesamt</a:t>
            </a:r>
            <a:br>
              <a:rPr lang="de-DE" altLang="de-DE" dirty="0" smtClean="0"/>
            </a:br>
            <a:r>
              <a:rPr lang="de-DE" altLang="de-DE" dirty="0" smtClean="0"/>
              <a:t>		</a:t>
            </a:r>
            <a:r>
              <a:rPr lang="de-DE" altLang="de-DE" sz="1200" dirty="0" smtClean="0">
                <a:hlinkClick r:id="rId3"/>
              </a:rPr>
              <a:t>https://www.destatis.de/</a:t>
            </a:r>
            <a:endParaRPr lang="de-DE" altLang="de-DE" sz="1200" dirty="0" smtClean="0"/>
          </a:p>
        </p:txBody>
      </p:sp>
      <p:sp>
        <p:nvSpPr>
          <p:cNvPr id="101379" name="Fußzeilenplatzhalter 1"/>
          <p:cNvSpPr>
            <a:spLocks noGrp="1"/>
          </p:cNvSpPr>
          <p:nvPr>
            <p:ph type="ftr" sz="quarter" idx="12"/>
          </p:nvPr>
        </p:nvSpPr>
        <p:spPr>
          <a:noFill/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de-DE" altLang="de-DE" sz="1400" smtClean="0">
              <a:latin typeface="Arial" charset="0"/>
            </a:endParaRPr>
          </a:p>
        </p:txBody>
      </p:sp>
      <p:sp>
        <p:nvSpPr>
          <p:cNvPr id="101380" name="Foliennummernplatzhalt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802D6B7-FA05-41AA-858C-08BC53F25114}" type="slidenum">
              <a:rPr lang="en-US" altLang="de-DE" sz="800" smtClean="0">
                <a:latin typeface="Arial" charset="0"/>
              </a:rPr>
              <a:pPr/>
              <a:t>44</a:t>
            </a:fld>
            <a:endParaRPr lang="en-US" altLang="de-DE" sz="800" smtClean="0">
              <a:latin typeface="Arial" charset="0"/>
            </a:endParaRPr>
          </a:p>
        </p:txBody>
      </p:sp>
      <p:pic>
        <p:nvPicPr>
          <p:cNvPr id="101381" name="Inhaltsplatzhalter 2" descr="Statistisches Bundesamt Deutschland - GENESIS-Online: Ergebnis - 61411-0008 - Mozilla Firefox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67" r="27327" b="3578"/>
          <a:stretch>
            <a:fillRect/>
          </a:stretch>
        </p:blipFill>
        <p:spPr>
          <a:xfrm>
            <a:off x="323850" y="1556792"/>
            <a:ext cx="8591550" cy="4826546"/>
          </a:xfrm>
          <a:ln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521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el 1"/>
          <p:cNvSpPr>
            <a:spLocks noGrp="1"/>
          </p:cNvSpPr>
          <p:nvPr>
            <p:ph type="title"/>
          </p:nvPr>
        </p:nvSpPr>
        <p:spPr>
          <a:xfrm>
            <a:off x="323850" y="585788"/>
            <a:ext cx="6370638" cy="935037"/>
          </a:xfrm>
        </p:spPr>
        <p:txBody>
          <a:bodyPr/>
          <a:lstStyle/>
          <a:p>
            <a:pPr eaLnBrk="1" hangingPunct="1"/>
            <a:r>
              <a:rPr lang="de-DE" dirty="0" smtClean="0"/>
              <a:t>Das Gedächtnis des Internet</a:t>
            </a:r>
            <a:br>
              <a:rPr lang="de-DE" dirty="0" smtClean="0"/>
            </a:br>
            <a:r>
              <a:rPr lang="de-DE" sz="1000" dirty="0" smtClean="0">
                <a:hlinkClick r:id="rId3"/>
              </a:rPr>
              <a:t>https://archive.org/</a:t>
            </a:r>
            <a:endParaRPr lang="de-DE" sz="1000" dirty="0" smtClean="0"/>
          </a:p>
        </p:txBody>
      </p:sp>
      <p:pic>
        <p:nvPicPr>
          <p:cNvPr id="30723" name="Inhaltsplatzhalter 5" descr="Internet Archive Wayback Machine - Mozilla Firefox"/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900113" y="2060848"/>
            <a:ext cx="6696075" cy="4236765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724" name="Fußzeilenplatzhalt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800" smtClean="0"/>
              <a:t>Hans-Peter Müller, IVS der Hochschule Koblenz</a:t>
            </a:r>
          </a:p>
        </p:txBody>
      </p:sp>
      <p:sp>
        <p:nvSpPr>
          <p:cNvPr id="30725" name="Datumsplatzhalt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4C7B6B1-A6B3-4C78-9759-DE274334E89E}" type="datetime1">
              <a:rPr lang="de-DE" sz="800" smtClean="0"/>
              <a:pPr eaLnBrk="1" hangingPunct="1"/>
              <a:t>30.11.2017</a:t>
            </a:fld>
            <a:endParaRPr lang="de-DE" sz="800" smtClean="0"/>
          </a:p>
        </p:txBody>
      </p:sp>
      <p:sp>
        <p:nvSpPr>
          <p:cNvPr id="30726" name="Foliennummernplatzhalt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25ACBE9-DF51-48EB-B693-D98280B48A4C}" type="slidenum">
              <a:rPr lang="de-DE" sz="800" smtClean="0"/>
              <a:pPr eaLnBrk="1" hangingPunct="1"/>
              <a:t>45</a:t>
            </a:fld>
            <a:endParaRPr lang="de-DE" sz="800" smtClean="0"/>
          </a:p>
        </p:txBody>
      </p:sp>
    </p:spTree>
    <p:extLst>
      <p:ext uri="{BB962C8B-B14F-4D97-AF65-F5344CB8AC3E}">
        <p14:creationId xmlns:p14="http://schemas.microsoft.com/office/powerpoint/2010/main" val="3901441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 smtClean="0"/>
              <a:t>Base</a:t>
            </a:r>
            <a:br>
              <a:rPr lang="de-DE" altLang="de-DE" dirty="0" smtClean="0"/>
            </a:br>
            <a:r>
              <a:rPr lang="de-DE" altLang="de-DE" sz="1000" dirty="0" smtClean="0">
                <a:hlinkClick r:id="rId2"/>
              </a:rPr>
              <a:t>http://www.base-search.net</a:t>
            </a:r>
            <a:endParaRPr lang="de-DE" altLang="de-DE" sz="1000" dirty="0" smtClean="0"/>
          </a:p>
        </p:txBody>
      </p:sp>
      <p:pic>
        <p:nvPicPr>
          <p:cNvPr id="62467" name="Inhaltsplatzhalter 5" descr="Suchmaschine BASE - Bielefeld Academic Search Engine | Über BASE - Mozilla Firefox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23850" y="1484783"/>
            <a:ext cx="8591550" cy="4195291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1444" name="Fußzeilenplatzhalter 3"/>
          <p:cNvSpPr>
            <a:spLocks noGrp="1"/>
          </p:cNvSpPr>
          <p:nvPr>
            <p:ph type="ftr" sz="quarter" idx="12"/>
          </p:nvPr>
        </p:nvSpPr>
        <p:spPr>
          <a:noFill/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de-DE" altLang="de-DE" sz="1400" smtClean="0">
              <a:latin typeface="Arial" charset="0"/>
            </a:endParaRPr>
          </a:p>
        </p:txBody>
      </p:sp>
      <p:sp>
        <p:nvSpPr>
          <p:cNvPr id="61445" name="Foliennummernplatzhalt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de-DE" sz="700" smtClean="0">
                <a:latin typeface="Arial" charset="0"/>
              </a:rPr>
              <a:t>    </a:t>
            </a:r>
            <a:fld id="{44423DB0-3F46-45D6-94D4-C41C4F938E30}" type="slidenum">
              <a:rPr lang="en-US" altLang="de-DE" sz="800" smtClean="0">
                <a:latin typeface="Arial" charset="0"/>
              </a:rPr>
              <a:pPr/>
              <a:t>5</a:t>
            </a:fld>
            <a:endParaRPr lang="en-US" altLang="de-DE" sz="8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36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 smtClean="0"/>
              <a:t/>
            </a:r>
            <a:br>
              <a:rPr lang="de-DE" altLang="de-DE" dirty="0" smtClean="0"/>
            </a:br>
            <a:r>
              <a:rPr lang="de-DE" altLang="de-DE" dirty="0" smtClean="0"/>
              <a:t>Base</a:t>
            </a:r>
            <a:br>
              <a:rPr lang="de-DE" altLang="de-DE" dirty="0" smtClean="0"/>
            </a:br>
            <a:r>
              <a:rPr lang="de-DE" altLang="de-DE" sz="1100" dirty="0" smtClean="0">
                <a:hlinkClick r:id="rId2"/>
              </a:rPr>
              <a:t>http://www.base-search.net</a:t>
            </a:r>
            <a:endParaRPr lang="de-DE" altLang="de-DE" sz="1100" dirty="0" smtClean="0"/>
          </a:p>
        </p:txBody>
      </p:sp>
      <p:pic>
        <p:nvPicPr>
          <p:cNvPr id="63491" name="Inhaltsplatzhalter 2" descr="Suchmaschine BASE (Bielefeld Academic Search Engine): Trefferliste - Mozilla Firefox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23850" y="1543050"/>
            <a:ext cx="8591550" cy="4686300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2468" name="Fußzeilenplatzhalter 1"/>
          <p:cNvSpPr>
            <a:spLocks noGrp="1"/>
          </p:cNvSpPr>
          <p:nvPr>
            <p:ph type="ftr" sz="quarter" idx="12"/>
          </p:nvPr>
        </p:nvSpPr>
        <p:spPr>
          <a:noFill/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de-DE" altLang="de-DE" sz="1400" smtClean="0">
              <a:latin typeface="Arial" charset="0"/>
            </a:endParaRPr>
          </a:p>
        </p:txBody>
      </p:sp>
      <p:sp>
        <p:nvSpPr>
          <p:cNvPr id="62469" name="Foliennummernplatzhalter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de-DE" sz="700" smtClean="0">
                <a:latin typeface="Arial" charset="0"/>
              </a:rPr>
              <a:t>    </a:t>
            </a:r>
            <a:fld id="{1B4C332D-9441-4873-9BEB-F7F991C6F815}" type="slidenum">
              <a:rPr lang="en-US" altLang="de-DE" sz="800" smtClean="0">
                <a:latin typeface="Arial" charset="0"/>
              </a:rPr>
              <a:pPr/>
              <a:t>6</a:t>
            </a:fld>
            <a:endParaRPr lang="en-US" altLang="de-DE" sz="8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13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 smtClean="0"/>
              <a:t>Base</a:t>
            </a:r>
          </a:p>
        </p:txBody>
      </p:sp>
      <p:pic>
        <p:nvPicPr>
          <p:cNvPr id="64515" name="Inhaltsplatzhalter 5" descr="Suchmaschine BASE (Bielefeld Academic Search Engine): Trefferliste - Mozilla Firefox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23850" y="1571625"/>
            <a:ext cx="8591550" cy="4629150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3492" name="Fußzeilenplatzhalter 3"/>
          <p:cNvSpPr>
            <a:spLocks noGrp="1"/>
          </p:cNvSpPr>
          <p:nvPr>
            <p:ph type="ftr" sz="quarter" idx="12"/>
          </p:nvPr>
        </p:nvSpPr>
        <p:spPr>
          <a:noFill/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de-DE" altLang="de-DE" sz="1400" smtClean="0">
              <a:latin typeface="Arial" charset="0"/>
            </a:endParaRPr>
          </a:p>
        </p:txBody>
      </p:sp>
      <p:sp>
        <p:nvSpPr>
          <p:cNvPr id="63493" name="Foliennummernplatzhalt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de-DE" sz="700" smtClean="0">
                <a:latin typeface="Arial" charset="0"/>
              </a:rPr>
              <a:t>    </a:t>
            </a:r>
            <a:fld id="{FCF186F3-8991-431F-9B73-69F7D2757526}" type="slidenum">
              <a:rPr lang="en-US" altLang="de-DE" sz="800" smtClean="0">
                <a:latin typeface="Arial" charset="0"/>
              </a:rPr>
              <a:pPr/>
              <a:t>7</a:t>
            </a:fld>
            <a:endParaRPr lang="en-US" altLang="de-DE" sz="8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35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 err="1" smtClean="0"/>
              <a:t>GoogleScholar</a:t>
            </a:r>
            <a:r>
              <a:rPr lang="de-DE" altLang="de-DE" dirty="0" smtClean="0"/>
              <a:t/>
            </a:r>
            <a:br>
              <a:rPr lang="de-DE" altLang="de-DE" dirty="0" smtClean="0"/>
            </a:br>
            <a:r>
              <a:rPr lang="de-DE" altLang="de-DE" sz="1000" dirty="0" smtClean="0">
                <a:hlinkClick r:id="rId2"/>
              </a:rPr>
              <a:t>http://scholar.google.de/intl/de/scholar/about.html</a:t>
            </a:r>
            <a:endParaRPr lang="de-DE" altLang="de-DE" sz="1000" dirty="0" smtClean="0"/>
          </a:p>
        </p:txBody>
      </p:sp>
      <p:pic>
        <p:nvPicPr>
          <p:cNvPr id="6" name="Inhaltsplatzhalter 5" descr="Über Google Scholar - Mozilla Firefox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3850" y="1268413"/>
            <a:ext cx="8591550" cy="4627562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4516" name="Fußzeilenplatzhalter 3"/>
          <p:cNvSpPr>
            <a:spLocks noGrp="1"/>
          </p:cNvSpPr>
          <p:nvPr>
            <p:ph type="ftr" sz="quarter" idx="12"/>
          </p:nvPr>
        </p:nvSpPr>
        <p:spPr>
          <a:noFill/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de-DE" altLang="de-DE" sz="1400" smtClean="0">
              <a:latin typeface="Arial" charset="0"/>
            </a:endParaRPr>
          </a:p>
        </p:txBody>
      </p:sp>
      <p:sp>
        <p:nvSpPr>
          <p:cNvPr id="64517" name="Foliennummernplatzhalt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de-DE" sz="700" smtClean="0">
                <a:latin typeface="Arial" charset="0"/>
              </a:rPr>
              <a:t>    </a:t>
            </a:r>
            <a:fld id="{00A2FAB5-76F1-4BC0-893B-950AD0DBD5E6}" type="slidenum">
              <a:rPr lang="en-US" altLang="de-DE" sz="800" smtClean="0">
                <a:latin typeface="Arial" charset="0"/>
              </a:rPr>
              <a:pPr/>
              <a:t>8</a:t>
            </a:fld>
            <a:endParaRPr lang="en-US" altLang="de-DE" sz="8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49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GoogleScholar</a:t>
            </a:r>
            <a:endParaRPr lang="de-DE" dirty="0" smtClean="0"/>
          </a:p>
        </p:txBody>
      </p:sp>
      <p:pic>
        <p:nvPicPr>
          <p:cNvPr id="66563" name="Inhaltsplatzhalter 5" descr="Volkswagen financial services - Google Scholar - Mozilla Firefox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23850" y="1571625"/>
            <a:ext cx="8591550" cy="4629150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5540" name="Foliennummernplatzhalt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de-DE" sz="800" smtClean="0">
              <a:latin typeface="Arial" charset="0"/>
            </a:endParaRPr>
          </a:p>
        </p:txBody>
      </p:sp>
      <p:sp>
        <p:nvSpPr>
          <p:cNvPr id="65541" name="Fußzeilenplatzhalter 4"/>
          <p:cNvSpPr>
            <a:spLocks noGrp="1"/>
          </p:cNvSpPr>
          <p:nvPr>
            <p:ph type="ftr" sz="quarter" idx="12"/>
          </p:nvPr>
        </p:nvSpPr>
        <p:spPr>
          <a:noFill/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de-DE" sz="14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430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hkoblenz_q">
  <a:themeElements>
    <a:clrScheme name="fhkoblenz_q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fhkoblenz_q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fhkoblenz_q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hkoblenz_q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hkoblenz_q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hkoblenz_q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hkoblenz_q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hkoblenz_q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hkoblenz_q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442</Words>
  <Application>Microsoft Office PowerPoint</Application>
  <PresentationFormat>Bildschirmpräsentation (4:3)</PresentationFormat>
  <Paragraphs>169</Paragraphs>
  <Slides>45</Slides>
  <Notes>15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45</vt:i4>
      </vt:variant>
    </vt:vector>
  </HeadingPairs>
  <TitlesOfParts>
    <vt:vector size="50" baseType="lpstr">
      <vt:lpstr>Arial</vt:lpstr>
      <vt:lpstr>Monotype Sorts</vt:lpstr>
      <vt:lpstr>Times New Roman</vt:lpstr>
      <vt:lpstr>fhkoblenz_q</vt:lpstr>
      <vt:lpstr>Image</vt:lpstr>
      <vt:lpstr>Die Informationsvermittlungsstelle der Hochschule Koblenz</vt:lpstr>
      <vt:lpstr>Arbeitsbereiche</vt:lpstr>
      <vt:lpstr>Einführungsveranstaltungen für Studierende</vt:lpstr>
      <vt:lpstr> Suche nach Fachinformation im Internet mit speziellen Suchmaschinen</vt:lpstr>
      <vt:lpstr>Base http://www.base-search.net</vt:lpstr>
      <vt:lpstr> Base http://www.base-search.net</vt:lpstr>
      <vt:lpstr>Base</vt:lpstr>
      <vt:lpstr>GoogleScholar http://scholar.google.de/intl/de/scholar/about.html</vt:lpstr>
      <vt:lpstr>GoogleScholar</vt:lpstr>
      <vt:lpstr>Beispieldokument</vt:lpstr>
      <vt:lpstr>Wolfram Alpha   http://www.wolframalpha.com/</vt:lpstr>
      <vt:lpstr>Wolfram Alpha</vt:lpstr>
      <vt:lpstr>Wolfram Alpha</vt:lpstr>
      <vt:lpstr>Economics Search Engine http://ese.rfe.org/</vt:lpstr>
      <vt:lpstr>Economics Search Engine</vt:lpstr>
      <vt:lpstr>Economics Search Engine: Google Finance http://www.google.com/finance?cid=11220570&amp;ei=_Wj8UpjuLMKTwQPp0AE</vt:lpstr>
      <vt:lpstr>ECONBIZ http://www.econbiz.de/</vt:lpstr>
      <vt:lpstr>ECONBIZ</vt:lpstr>
      <vt:lpstr>ECONBIZ</vt:lpstr>
      <vt:lpstr> Quellen aus dem Internet mit  betriebswirtschaftlicher Relevanz</vt:lpstr>
      <vt:lpstr>Suche nach Zeitschrifteninhalten und    Büchern</vt:lpstr>
      <vt:lpstr>Suche nach Büchern: KVK   http://www.ubka.uni-karlsruhe.de/kvk.html</vt:lpstr>
      <vt:lpstr>Suche nach Zeitschrifteninhalten: EZB   http://rzblx1.uni-regensburg.de/ezeit/</vt:lpstr>
      <vt:lpstr>Suche nach Zeitschrifteninhalten    (Elektronischer Zeitschriftenkatalog)</vt:lpstr>
      <vt:lpstr>Suche nach Zeitschrifteninhalten</vt:lpstr>
      <vt:lpstr>Suche nach Nachrichten aus der Wirtschaft https://www.ub.uni-frankfurt.de/bruw/links.html  </vt:lpstr>
      <vt:lpstr>RePEc (Reserach papers in economics)   http://repec.org/</vt:lpstr>
      <vt:lpstr>RePEc (Reserach papers in economics)   http://repec.org/</vt:lpstr>
      <vt:lpstr>Frei verfügbare Adress- und Firmenverzeichnisse</vt:lpstr>
      <vt:lpstr>Bundesanzeiger   https://www.bundesanzeiger.de/ebanzwww/wexsservlet</vt:lpstr>
      <vt:lpstr>Bundesanzeiger   https://www.bundesanzeiger.de/ebanzwww/wexsservlet</vt:lpstr>
      <vt:lpstr>Bundesanzeiger   https://www.bundesanzeiger.de/ebanzwww/wexsservlet</vt:lpstr>
      <vt:lpstr>Bisnode (Hoppenstedt) http://www.hoppenstedt-hochschuldatenbank.de/</vt:lpstr>
      <vt:lpstr>ABC der Deutschen Wirtschaft   http://www.abconline.de/</vt:lpstr>
      <vt:lpstr>Wer liefert was?   http://www.wlw.de/start/wlw_dach/DE/de/index.html</vt:lpstr>
      <vt:lpstr>Statistiken, national, international</vt:lpstr>
      <vt:lpstr>Statista: Portal für Statistiken verschiedener Anbieter http://www.statista.com</vt:lpstr>
      <vt:lpstr>Statista: Portal für Statistiken verschiedener Anbieter </vt:lpstr>
      <vt:lpstr>Statista: Portal für Statistiken verschiedener Anbieter </vt:lpstr>
      <vt:lpstr>Aktuelle Statistiken der Dt. Bundesbank   http://www.bundesbank.de/Navigation/DE/Statistiken/</vt:lpstr>
      <vt:lpstr>Statistiken der Deutschen Bundesbank</vt:lpstr>
      <vt:lpstr>Statistisches Bundesamt   https://www.destatis.de/</vt:lpstr>
      <vt:lpstr>Statistisches Bundesamt   https://www.destatis.de/</vt:lpstr>
      <vt:lpstr>Statistisches Bundesamt   https://www.destatis.de/</vt:lpstr>
      <vt:lpstr>Das Gedächtnis des Internet https://archive.org/</vt:lpstr>
    </vt:vector>
  </TitlesOfParts>
  <Company>FH-Koblenz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Verwaltung</dc:creator>
  <cp:lastModifiedBy>ivs</cp:lastModifiedBy>
  <cp:revision>128</cp:revision>
  <dcterms:created xsi:type="dcterms:W3CDTF">2008-02-22T11:59:15Z</dcterms:created>
  <dcterms:modified xsi:type="dcterms:W3CDTF">2017-11-30T10:34:20Z</dcterms:modified>
</cp:coreProperties>
</file>